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81" r:id="rId5"/>
    <p:sldId id="309" r:id="rId6"/>
    <p:sldId id="310" r:id="rId7"/>
    <p:sldId id="308" r:id="rId8"/>
    <p:sldId id="291" r:id="rId9"/>
    <p:sldId id="276" r:id="rId10"/>
    <p:sldId id="270" r:id="rId11"/>
    <p:sldId id="300" r:id="rId12"/>
    <p:sldId id="314" r:id="rId13"/>
    <p:sldId id="315" r:id="rId14"/>
    <p:sldId id="316" r:id="rId15"/>
    <p:sldId id="317" r:id="rId16"/>
    <p:sldId id="272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612EA6-40B4-50B4-117C-948D4A0E37FB}" v="6" dt="2025-08-28T21:18:25.0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th Ouattara" userId="S::ruth.ouattara@un.org::ef623609-f3d1-4537-8577-3dbd58257726" providerId="AD" clId="Web-{C3612EA6-40B4-50B4-117C-948D4A0E37FB}"/>
    <pc:docChg chg="modSld">
      <pc:chgData name="Ruth Ouattara" userId="S::ruth.ouattara@un.org::ef623609-f3d1-4537-8577-3dbd58257726" providerId="AD" clId="Web-{C3612EA6-40B4-50B4-117C-948D4A0E37FB}" dt="2025-08-28T21:18:25.036" v="5" actId="14100"/>
      <pc:docMkLst>
        <pc:docMk/>
      </pc:docMkLst>
      <pc:sldChg chg="addSp delSp modSp">
        <pc:chgData name="Ruth Ouattara" userId="S::ruth.ouattara@un.org::ef623609-f3d1-4537-8577-3dbd58257726" providerId="AD" clId="Web-{C3612EA6-40B4-50B4-117C-948D4A0E37FB}" dt="2025-08-28T21:18:25.036" v="5" actId="14100"/>
        <pc:sldMkLst>
          <pc:docMk/>
          <pc:sldMk cId="4061251164" sldId="272"/>
        </pc:sldMkLst>
        <pc:spChg chg="del">
          <ac:chgData name="Ruth Ouattara" userId="S::ruth.ouattara@un.org::ef623609-f3d1-4537-8577-3dbd58257726" providerId="AD" clId="Web-{C3612EA6-40B4-50B4-117C-948D4A0E37FB}" dt="2025-08-28T21:18:10.817" v="1"/>
          <ac:spMkLst>
            <pc:docMk/>
            <pc:sldMk cId="4061251164" sldId="272"/>
            <ac:spMk id="6" creationId="{DD400DE6-8D50-7710-2CF1-F9582AF17A37}"/>
          </ac:spMkLst>
        </pc:spChg>
        <pc:picChg chg="del">
          <ac:chgData name="Ruth Ouattara" userId="S::ruth.ouattara@un.org::ef623609-f3d1-4537-8577-3dbd58257726" providerId="AD" clId="Web-{C3612EA6-40B4-50B4-117C-948D4A0E37FB}" dt="2025-08-28T21:18:07.989" v="0"/>
          <ac:picMkLst>
            <pc:docMk/>
            <pc:sldMk cId="4061251164" sldId="272"/>
            <ac:picMk id="4" creationId="{53601EF8-5030-E140-AB44-032870BFD641}"/>
          </ac:picMkLst>
        </pc:picChg>
        <pc:picChg chg="add mod">
          <ac:chgData name="Ruth Ouattara" userId="S::ruth.ouattara@un.org::ef623609-f3d1-4537-8577-3dbd58257726" providerId="AD" clId="Web-{C3612EA6-40B4-50B4-117C-948D4A0E37FB}" dt="2025-08-28T21:18:25.036" v="5" actId="14100"/>
          <ac:picMkLst>
            <pc:docMk/>
            <pc:sldMk cId="4061251164" sldId="272"/>
            <ac:picMk id="5" creationId="{3B4F8BDC-6BCF-96C2-33EE-EA4BD80FE41A}"/>
          </ac:picMkLst>
        </pc:picChg>
      </pc:sldChg>
    </pc:docChg>
  </pc:docChgLst>
  <pc:docChgLst>
    <pc:chgData name="Josselin Bourges" userId="S::josselin.bourges@un.org::2853f2c9-8004-4548-bb73-10249e173b61" providerId="AD" clId="Web-{43237757-E3C3-03FF-84F2-D1380F04D7AF}"/>
    <pc:docChg chg="addSld delSld sldOrd">
      <pc:chgData name="Josselin Bourges" userId="S::josselin.bourges@un.org::2853f2c9-8004-4548-bb73-10249e173b61" providerId="AD" clId="Web-{43237757-E3C3-03FF-84F2-D1380F04D7AF}" dt="2025-08-15T20:56:46.102" v="3"/>
      <pc:docMkLst>
        <pc:docMk/>
      </pc:docMkLst>
      <pc:sldChg chg="del">
        <pc:chgData name="Josselin Bourges" userId="S::josselin.bourges@un.org::2853f2c9-8004-4548-bb73-10249e173b61" providerId="AD" clId="Web-{43237757-E3C3-03FF-84F2-D1380F04D7AF}" dt="2025-08-15T20:56:29.632" v="1"/>
        <pc:sldMkLst>
          <pc:docMk/>
          <pc:sldMk cId="3044792037" sldId="256"/>
        </pc:sldMkLst>
      </pc:sldChg>
      <pc:sldChg chg="add ord">
        <pc:chgData name="Josselin Bourges" userId="S::josselin.bourges@un.org::2853f2c9-8004-4548-bb73-10249e173b61" providerId="AD" clId="Web-{43237757-E3C3-03FF-84F2-D1380F04D7AF}" dt="2025-08-15T20:56:46.102" v="3"/>
        <pc:sldMkLst>
          <pc:docMk/>
          <pc:sldMk cId="2713081774" sldId="281"/>
        </pc:sldMkLst>
      </pc:sldChg>
      <pc:sldChg chg="del">
        <pc:chgData name="Josselin Bourges" userId="S::josselin.bourges@un.org::2853f2c9-8004-4548-bb73-10249e173b61" providerId="AD" clId="Web-{43237757-E3C3-03FF-84F2-D1380F04D7AF}" dt="2025-08-15T20:56:25.898" v="0"/>
        <pc:sldMkLst>
          <pc:docMk/>
          <pc:sldMk cId="803917285" sldId="297"/>
        </pc:sldMkLst>
      </pc:sldChg>
    </pc:docChg>
  </pc:docChgLst>
  <pc:docChgLst>
    <pc:chgData name="Josselin Bourges" userId="S::josselin.bourges@un.org::2853f2c9-8004-4548-bb73-10249e173b61" providerId="AD" clId="Web-{3DC84597-9861-83CC-A38E-CA49D1538185}"/>
    <pc:docChg chg="addSld delSld modSld">
      <pc:chgData name="Josselin Bourges" userId="S::josselin.bourges@un.org::2853f2c9-8004-4548-bb73-10249e173b61" providerId="AD" clId="Web-{3DC84597-9861-83CC-A38E-CA49D1538185}" dt="2025-08-18T16:19:44.963" v="127"/>
      <pc:docMkLst>
        <pc:docMk/>
      </pc:docMkLst>
      <pc:sldChg chg="modSp modNotes">
        <pc:chgData name="Josselin Bourges" userId="S::josselin.bourges@un.org::2853f2c9-8004-4548-bb73-10249e173b61" providerId="AD" clId="Web-{3DC84597-9861-83CC-A38E-CA49D1538185}" dt="2025-08-18T16:19:44.963" v="127"/>
        <pc:sldMkLst>
          <pc:docMk/>
          <pc:sldMk cId="3184486237" sldId="270"/>
        </pc:sldMkLst>
        <pc:spChg chg="mod">
          <ac:chgData name="Josselin Bourges" userId="S::josselin.bourges@un.org::2853f2c9-8004-4548-bb73-10249e173b61" providerId="AD" clId="Web-{3DC84597-9861-83CC-A38E-CA49D1538185}" dt="2025-08-18T15:57:59.120" v="25" actId="20577"/>
          <ac:spMkLst>
            <pc:docMk/>
            <pc:sldMk cId="3184486237" sldId="270"/>
            <ac:spMk id="3" creationId="{61BE4187-773C-4991-95C7-5F612E9BA9DA}"/>
          </ac:spMkLst>
        </pc:spChg>
      </pc:sldChg>
      <pc:sldChg chg="add">
        <pc:chgData name="Josselin Bourges" userId="S::josselin.bourges@un.org::2853f2c9-8004-4548-bb73-10249e173b61" providerId="AD" clId="Web-{3DC84597-9861-83CC-A38E-CA49D1538185}" dt="2025-08-18T16:04:12.321" v="90"/>
        <pc:sldMkLst>
          <pc:docMk/>
          <pc:sldMk cId="4061251164" sldId="272"/>
        </pc:sldMkLst>
      </pc:sldChg>
      <pc:sldChg chg="add del">
        <pc:chgData name="Josselin Bourges" userId="S::josselin.bourges@un.org::2853f2c9-8004-4548-bb73-10249e173b61" providerId="AD" clId="Web-{3DC84597-9861-83CC-A38E-CA49D1538185}" dt="2025-08-18T15:56:19.147" v="20"/>
        <pc:sldMkLst>
          <pc:docMk/>
          <pc:sldMk cId="184792603" sldId="276"/>
        </pc:sldMkLst>
      </pc:sldChg>
      <pc:sldChg chg="del">
        <pc:chgData name="Josselin Bourges" userId="S::josselin.bourges@un.org::2853f2c9-8004-4548-bb73-10249e173b61" providerId="AD" clId="Web-{3DC84597-9861-83CC-A38E-CA49D1538185}" dt="2025-08-18T15:39:19.293" v="2"/>
        <pc:sldMkLst>
          <pc:docMk/>
          <pc:sldMk cId="2718480476" sldId="288"/>
        </pc:sldMkLst>
      </pc:sldChg>
      <pc:sldChg chg="add del">
        <pc:chgData name="Josselin Bourges" userId="S::josselin.bourges@un.org::2853f2c9-8004-4548-bb73-10249e173b61" providerId="AD" clId="Web-{3DC84597-9861-83CC-A38E-CA49D1538185}" dt="2025-08-18T15:56:19.022" v="19"/>
        <pc:sldMkLst>
          <pc:docMk/>
          <pc:sldMk cId="2319541289" sldId="291"/>
        </pc:sldMkLst>
      </pc:sldChg>
      <pc:sldChg chg="del">
        <pc:chgData name="Josselin Bourges" userId="S::josselin.bourges@un.org::2853f2c9-8004-4548-bb73-10249e173b61" providerId="AD" clId="Web-{3DC84597-9861-83CC-A38E-CA49D1538185}" dt="2025-08-18T16:03:37.429" v="86"/>
        <pc:sldMkLst>
          <pc:docMk/>
          <pc:sldMk cId="2383868340" sldId="292"/>
        </pc:sldMkLst>
      </pc:sldChg>
      <pc:sldChg chg="del">
        <pc:chgData name="Josselin Bourges" userId="S::josselin.bourges@un.org::2853f2c9-8004-4548-bb73-10249e173b61" providerId="AD" clId="Web-{3DC84597-9861-83CC-A38E-CA49D1538185}" dt="2025-08-18T16:03:37.710" v="87"/>
        <pc:sldMkLst>
          <pc:docMk/>
          <pc:sldMk cId="3411849129" sldId="293"/>
        </pc:sldMkLst>
      </pc:sldChg>
      <pc:sldChg chg="del">
        <pc:chgData name="Josselin Bourges" userId="S::josselin.bourges@un.org::2853f2c9-8004-4548-bb73-10249e173b61" providerId="AD" clId="Web-{3DC84597-9861-83CC-A38E-CA49D1538185}" dt="2025-08-18T15:39:20.465" v="3"/>
        <pc:sldMkLst>
          <pc:docMk/>
          <pc:sldMk cId="1551396553" sldId="299"/>
        </pc:sldMkLst>
      </pc:sldChg>
      <pc:sldChg chg="modSp modNotes">
        <pc:chgData name="Josselin Bourges" userId="S::josselin.bourges@un.org::2853f2c9-8004-4548-bb73-10249e173b61" providerId="AD" clId="Web-{3DC84597-9861-83CC-A38E-CA49D1538185}" dt="2025-08-18T16:19:19.728" v="123"/>
        <pc:sldMkLst>
          <pc:docMk/>
          <pc:sldMk cId="3284204085" sldId="300"/>
        </pc:sldMkLst>
        <pc:spChg chg="mod">
          <ac:chgData name="Josselin Bourges" userId="S::josselin.bourges@un.org::2853f2c9-8004-4548-bb73-10249e173b61" providerId="AD" clId="Web-{3DC84597-9861-83CC-A38E-CA49D1538185}" dt="2025-08-18T15:58:22.058" v="34" actId="20577"/>
          <ac:spMkLst>
            <pc:docMk/>
            <pc:sldMk cId="3284204085" sldId="300"/>
            <ac:spMk id="2" creationId="{ADFB346F-F5C8-44BC-A628-9063A255BB1E}"/>
          </ac:spMkLst>
        </pc:spChg>
        <pc:graphicFrameChg chg="mod modGraphic">
          <ac:chgData name="Josselin Bourges" userId="S::josselin.bourges@un.org::2853f2c9-8004-4548-bb73-10249e173b61" providerId="AD" clId="Web-{3DC84597-9861-83CC-A38E-CA49D1538185}" dt="2025-08-18T16:00:32.203" v="81"/>
          <ac:graphicFrameMkLst>
            <pc:docMk/>
            <pc:sldMk cId="3284204085" sldId="300"/>
            <ac:graphicFrameMk id="4" creationId="{02883E24-2C5E-4F6D-89D8-931FE4094AE2}"/>
          </ac:graphicFrameMkLst>
        </pc:graphicFrameChg>
        <pc:graphicFrameChg chg="mod modGraphic">
          <ac:chgData name="Josselin Bourges" userId="S::josselin.bourges@un.org::2853f2c9-8004-4548-bb73-10249e173b61" providerId="AD" clId="Web-{3DC84597-9861-83CC-A38E-CA49D1538185}" dt="2025-08-18T16:00:25" v="75"/>
          <ac:graphicFrameMkLst>
            <pc:docMk/>
            <pc:sldMk cId="3284204085" sldId="300"/>
            <ac:graphicFrameMk id="5" creationId="{BC840F01-0189-4336-B7E2-CD5449500066}"/>
          </ac:graphicFrameMkLst>
        </pc:graphicFrameChg>
      </pc:sldChg>
      <pc:sldChg chg="del">
        <pc:chgData name="Josselin Bourges" userId="S::josselin.bourges@un.org::2853f2c9-8004-4548-bb73-10249e173b61" providerId="AD" clId="Web-{3DC84597-9861-83CC-A38E-CA49D1538185}" dt="2025-08-18T16:03:54.195" v="89"/>
        <pc:sldMkLst>
          <pc:docMk/>
          <pc:sldMk cId="1913537044" sldId="303"/>
        </pc:sldMkLst>
      </pc:sldChg>
      <pc:sldChg chg="del">
        <pc:chgData name="Josselin Bourges" userId="S::josselin.bourges@un.org::2853f2c9-8004-4548-bb73-10249e173b61" providerId="AD" clId="Web-{3DC84597-9861-83CC-A38E-CA49D1538185}" dt="2025-08-18T16:04:14.118" v="91"/>
        <pc:sldMkLst>
          <pc:docMk/>
          <pc:sldMk cId="2128898638" sldId="304"/>
        </pc:sldMkLst>
      </pc:sldChg>
      <pc:sldChg chg="del">
        <pc:chgData name="Josselin Bourges" userId="S::josselin.bourges@un.org::2853f2c9-8004-4548-bb73-10249e173b61" providerId="AD" clId="Web-{3DC84597-9861-83CC-A38E-CA49D1538185}" dt="2025-08-18T15:55:10.676" v="4"/>
        <pc:sldMkLst>
          <pc:docMk/>
          <pc:sldMk cId="1842427970" sldId="305"/>
        </pc:sldMkLst>
      </pc:sldChg>
      <pc:sldChg chg="del">
        <pc:chgData name="Josselin Bourges" userId="S::josselin.bourges@un.org::2853f2c9-8004-4548-bb73-10249e173b61" providerId="AD" clId="Web-{3DC84597-9861-83CC-A38E-CA49D1538185}" dt="2025-08-18T16:01:00.533" v="83"/>
        <pc:sldMkLst>
          <pc:docMk/>
          <pc:sldMk cId="3666403711" sldId="307"/>
        </pc:sldMkLst>
      </pc:sldChg>
      <pc:sldChg chg="modSp add modNotes">
        <pc:chgData name="Josselin Bourges" userId="S::josselin.bourges@un.org::2853f2c9-8004-4548-bb73-10249e173b61" providerId="AD" clId="Web-{3DC84597-9861-83CC-A38E-CA49D1538185}" dt="2025-08-18T15:55:47.990" v="16"/>
        <pc:sldMkLst>
          <pc:docMk/>
          <pc:sldMk cId="3594624296" sldId="308"/>
        </pc:sldMkLst>
        <pc:spChg chg="mod">
          <ac:chgData name="Josselin Bourges" userId="S::josselin.bourges@un.org::2853f2c9-8004-4548-bb73-10249e173b61" providerId="AD" clId="Web-{3DC84597-9861-83CC-A38E-CA49D1538185}" dt="2025-08-18T15:55:41.005" v="9" actId="20577"/>
          <ac:spMkLst>
            <pc:docMk/>
            <pc:sldMk cId="3594624296" sldId="308"/>
            <ac:spMk id="2" creationId="{B91673E7-5887-0248-30A5-532A50EC34DD}"/>
          </ac:spMkLst>
        </pc:spChg>
      </pc:sldChg>
      <pc:sldChg chg="add">
        <pc:chgData name="Josselin Bourges" userId="S::josselin.bourges@un.org::2853f2c9-8004-4548-bb73-10249e173b61" providerId="AD" clId="Web-{3DC84597-9861-83CC-A38E-CA49D1538185}" dt="2025-08-18T15:39:16.433" v="0"/>
        <pc:sldMkLst>
          <pc:docMk/>
          <pc:sldMk cId="2224969853" sldId="309"/>
        </pc:sldMkLst>
      </pc:sldChg>
      <pc:sldChg chg="add">
        <pc:chgData name="Josselin Bourges" userId="S::josselin.bourges@un.org::2853f2c9-8004-4548-bb73-10249e173b61" providerId="AD" clId="Web-{3DC84597-9861-83CC-A38E-CA49D1538185}" dt="2025-08-18T15:39:16.449" v="1"/>
        <pc:sldMkLst>
          <pc:docMk/>
          <pc:sldMk cId="91420380" sldId="310"/>
        </pc:sldMkLst>
      </pc:sldChg>
      <pc:sldChg chg="add modNotes">
        <pc:chgData name="Josselin Bourges" userId="S::josselin.bourges@un.org::2853f2c9-8004-4548-bb73-10249e173b61" providerId="AD" clId="Web-{3DC84597-9861-83CC-A38E-CA49D1538185}" dt="2025-08-18T16:18:48.290" v="121"/>
        <pc:sldMkLst>
          <pc:docMk/>
          <pc:sldMk cId="570686217" sldId="314"/>
        </pc:sldMkLst>
      </pc:sldChg>
      <pc:sldChg chg="add">
        <pc:chgData name="Josselin Bourges" userId="S::josselin.bourges@un.org::2853f2c9-8004-4548-bb73-10249e173b61" providerId="AD" clId="Web-{3DC84597-9861-83CC-A38E-CA49D1538185}" dt="2025-08-18T16:03:34.382" v="84"/>
        <pc:sldMkLst>
          <pc:docMk/>
          <pc:sldMk cId="1541641146" sldId="315"/>
        </pc:sldMkLst>
      </pc:sldChg>
      <pc:sldChg chg="add">
        <pc:chgData name="Josselin Bourges" userId="S::josselin.bourges@un.org::2853f2c9-8004-4548-bb73-10249e173b61" providerId="AD" clId="Web-{3DC84597-9861-83CC-A38E-CA49D1538185}" dt="2025-08-18T16:03:34.476" v="85"/>
        <pc:sldMkLst>
          <pc:docMk/>
          <pc:sldMk cId="3822387160" sldId="316"/>
        </pc:sldMkLst>
      </pc:sldChg>
      <pc:sldChg chg="add">
        <pc:chgData name="Josselin Bourges" userId="S::josselin.bourges@un.org::2853f2c9-8004-4548-bb73-10249e173b61" providerId="AD" clId="Web-{3DC84597-9861-83CC-A38E-CA49D1538185}" dt="2025-08-18T16:03:47.960" v="88"/>
        <pc:sldMkLst>
          <pc:docMk/>
          <pc:sldMk cId="3746690654" sldId="317"/>
        </pc:sldMkLst>
      </pc:sldChg>
    </pc:docChg>
  </pc:docChgLst>
  <pc:docChgLst>
    <pc:chgData clId="Web-{43237757-E3C3-03FF-84F2-D1380F04D7AF}"/>
    <pc:docChg chg="addSld">
      <pc:chgData name="" userId="" providerId="" clId="Web-{43237757-E3C3-03FF-84F2-D1380F04D7AF}" dt="2025-08-15T20:56:07.569" v="12"/>
      <pc:docMkLst>
        <pc:docMk/>
      </pc:docMkLst>
      <pc:sldChg chg="add">
        <pc:chgData name="" userId="" providerId="" clId="Web-{43237757-E3C3-03FF-84F2-D1380F04D7AF}" dt="2025-08-15T20:56:07.194" v="6"/>
        <pc:sldMkLst>
          <pc:docMk/>
          <pc:sldMk cId="3184486237" sldId="270"/>
        </pc:sldMkLst>
      </pc:sldChg>
      <pc:sldChg chg="add">
        <pc:chgData name="" userId="" providerId="" clId="Web-{43237757-E3C3-03FF-84F2-D1380F04D7AF}" dt="2025-08-15T20:56:07.147" v="5"/>
        <pc:sldMkLst>
          <pc:docMk/>
          <pc:sldMk cId="184792603" sldId="276"/>
        </pc:sldMkLst>
      </pc:sldChg>
      <pc:sldChg chg="add">
        <pc:chgData name="" userId="" providerId="" clId="Web-{43237757-E3C3-03FF-84F2-D1380F04D7AF}" dt="2025-08-15T20:56:06.757" v="1"/>
        <pc:sldMkLst>
          <pc:docMk/>
          <pc:sldMk cId="2718480476" sldId="288"/>
        </pc:sldMkLst>
      </pc:sldChg>
      <pc:sldChg chg="add">
        <pc:chgData name="" userId="" providerId="" clId="Web-{43237757-E3C3-03FF-84F2-D1380F04D7AF}" dt="2025-08-15T20:56:06.975" v="4"/>
        <pc:sldMkLst>
          <pc:docMk/>
          <pc:sldMk cId="2319541289" sldId="291"/>
        </pc:sldMkLst>
      </pc:sldChg>
      <pc:sldChg chg="add">
        <pc:chgData name="" userId="" providerId="" clId="Web-{43237757-E3C3-03FF-84F2-D1380F04D7AF}" dt="2025-08-15T20:56:07.350" v="9"/>
        <pc:sldMkLst>
          <pc:docMk/>
          <pc:sldMk cId="2383868340" sldId="292"/>
        </pc:sldMkLst>
      </pc:sldChg>
      <pc:sldChg chg="add">
        <pc:chgData name="" userId="" providerId="" clId="Web-{43237757-E3C3-03FF-84F2-D1380F04D7AF}" dt="2025-08-15T20:56:07.429" v="10"/>
        <pc:sldMkLst>
          <pc:docMk/>
          <pc:sldMk cId="3411849129" sldId="293"/>
        </pc:sldMkLst>
      </pc:sldChg>
      <pc:sldChg chg="add">
        <pc:chgData name="" userId="" providerId="" clId="Web-{43237757-E3C3-03FF-84F2-D1380F04D7AF}" dt="2025-08-15T20:56:06.694" v="0"/>
        <pc:sldMkLst>
          <pc:docMk/>
          <pc:sldMk cId="803917285" sldId="297"/>
        </pc:sldMkLst>
      </pc:sldChg>
      <pc:sldChg chg="add">
        <pc:chgData name="" userId="" providerId="" clId="Web-{43237757-E3C3-03FF-84F2-D1380F04D7AF}" dt="2025-08-15T20:56:06.772" v="2"/>
        <pc:sldMkLst>
          <pc:docMk/>
          <pc:sldMk cId="1551396553" sldId="299"/>
        </pc:sldMkLst>
      </pc:sldChg>
      <pc:sldChg chg="add">
        <pc:chgData name="" userId="" providerId="" clId="Web-{43237757-E3C3-03FF-84F2-D1380F04D7AF}" dt="2025-08-15T20:56:07.241" v="7"/>
        <pc:sldMkLst>
          <pc:docMk/>
          <pc:sldMk cId="3284204085" sldId="300"/>
        </pc:sldMkLst>
      </pc:sldChg>
      <pc:sldChg chg="add">
        <pc:chgData name="" userId="" providerId="" clId="Web-{43237757-E3C3-03FF-84F2-D1380F04D7AF}" dt="2025-08-15T20:56:07.460" v="11"/>
        <pc:sldMkLst>
          <pc:docMk/>
          <pc:sldMk cId="1913537044" sldId="303"/>
        </pc:sldMkLst>
      </pc:sldChg>
      <pc:sldChg chg="add">
        <pc:chgData name="" userId="" providerId="" clId="Web-{43237757-E3C3-03FF-84F2-D1380F04D7AF}" dt="2025-08-15T20:56:07.569" v="12"/>
        <pc:sldMkLst>
          <pc:docMk/>
          <pc:sldMk cId="2128898638" sldId="304"/>
        </pc:sldMkLst>
      </pc:sldChg>
      <pc:sldChg chg="add">
        <pc:chgData name="" userId="" providerId="" clId="Web-{43237757-E3C3-03FF-84F2-D1380F04D7AF}" dt="2025-08-15T20:56:06.882" v="3"/>
        <pc:sldMkLst>
          <pc:docMk/>
          <pc:sldMk cId="1842427970" sldId="305"/>
        </pc:sldMkLst>
      </pc:sldChg>
      <pc:sldChg chg="add">
        <pc:chgData name="" userId="" providerId="" clId="Web-{43237757-E3C3-03FF-84F2-D1380F04D7AF}" dt="2025-08-15T20:56:07.272" v="8"/>
        <pc:sldMkLst>
          <pc:docMk/>
          <pc:sldMk cId="3666403711" sldId="30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1AA06-2985-4FB9-AEF1-D8E08BCA5834}" type="datetimeFigureOut">
              <a:t>8/28/2025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0B7E8-EC81-4F21-B8A3-3F5E91B1AA84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6223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effectLst/>
              </a:rPr>
              <a:t>(</a:t>
            </a:r>
            <a:r>
              <a:rPr lang="fr-FR" i="1" dirty="0"/>
              <a:t>Avant de commencer l’étude de cas</a:t>
            </a:r>
            <a:r>
              <a:rPr lang="fr-FR" i="1" dirty="0">
                <a:effectLst/>
              </a:rPr>
              <a:t>, </a:t>
            </a:r>
            <a:r>
              <a:rPr lang="fr-FR" i="1" dirty="0"/>
              <a:t>divisez les </a:t>
            </a:r>
            <a:r>
              <a:rPr lang="fr-FR" i="1" dirty="0" err="1"/>
              <a:t>participant·e·s</a:t>
            </a:r>
            <a:r>
              <a:rPr lang="fr-FR" i="1" dirty="0"/>
              <a:t> en groupes de quatre ou cinq personnes et distribuez les documents</a:t>
            </a:r>
            <a:r>
              <a:rPr lang="fr-FR" i="1" dirty="0">
                <a:effectLst/>
              </a:rPr>
              <a:t>.)</a:t>
            </a:r>
            <a:endParaRPr lang="fr-FR" i="1" dirty="0">
              <a:solidFill>
                <a:srgbClr val="444444"/>
              </a:solidFill>
              <a:effectLst/>
              <a:ea typeface="Calibri"/>
              <a:cs typeface="Calibri"/>
            </a:endParaRPr>
          </a:p>
          <a:p>
            <a:pPr marR="0"/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 b="1"/>
              <a:t>Présenter l’étude de cas</a:t>
            </a:r>
            <a:r>
              <a:rPr lang="fr-FR" b="1">
                <a:effectLst/>
              </a:rPr>
              <a:t>.</a:t>
            </a:r>
            <a:endParaRPr lang="fr-FR" b="1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/>
              <a:t>Bonjour à toutes et à tous</a:t>
            </a:r>
            <a:r>
              <a:rPr lang="fr-FR">
                <a:effectLst/>
              </a:rPr>
              <a:t>, </a:t>
            </a:r>
            <a:r>
              <a:rPr lang="fr-FR"/>
              <a:t>et bienvenue </a:t>
            </a:r>
            <a:r>
              <a:rPr lang="fr-FR">
                <a:effectLst/>
              </a:rPr>
              <a:t>! </a:t>
            </a:r>
            <a:r>
              <a:rPr lang="fr-FR"/>
              <a:t>Dans cette </a:t>
            </a:r>
            <a:r>
              <a:rPr lang="fr-FR">
                <a:effectLst/>
              </a:rPr>
              <a:t>session</a:t>
            </a:r>
            <a:r>
              <a:rPr lang="fr-FR"/>
              <a:t>, nous allons examiner comment intégrer les considérations de genre dans le travail de la composante militaire des opérations de paix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Passons maintenant à une étude de cas pratique</a:t>
            </a:r>
            <a:r>
              <a:rPr lang="fr-FR" dirty="0">
                <a:effectLst/>
              </a:rPr>
              <a:t>. </a:t>
            </a:r>
            <a:r>
              <a:rPr lang="fr-FR" dirty="0"/>
              <a:t>Cette étude porte sur la manière de gérer les </a:t>
            </a:r>
            <a:r>
              <a:rPr lang="fr-FR"/>
              <a:t>points</a:t>
            </a:r>
            <a:r>
              <a:rPr lang="fr-FR" dirty="0"/>
              <a:t> de contrôles en tenant compte des questions de genre.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L="168910">
              <a:lnSpc>
                <a:spcPct val="107000"/>
              </a:lnSpc>
              <a:spcBef>
                <a:spcPts val="250"/>
              </a:spcBef>
              <a:spcAft>
                <a:spcPts val="800"/>
              </a:spcAft>
            </a:pPr>
            <a:endParaRPr lang="en-US" i="1" dirty="0"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221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effectLst/>
              </a:rPr>
              <a:t>(</a:t>
            </a:r>
            <a:r>
              <a:rPr lang="fr-FR" i="1" dirty="0"/>
              <a:t>Scénario à présenter </a:t>
            </a:r>
            <a:r>
              <a:rPr lang="fr-FR" i="1" dirty="0">
                <a:effectLst/>
              </a:rPr>
              <a:t>– </a:t>
            </a:r>
            <a:r>
              <a:rPr lang="fr-FR" i="1" dirty="0"/>
              <a:t>un par un ou collectivement </a:t>
            </a:r>
            <a:r>
              <a:rPr lang="fr-FR" i="1" dirty="0">
                <a:effectLst/>
              </a:rPr>
              <a:t>– </a:t>
            </a:r>
            <a:r>
              <a:rPr lang="fr-FR" i="1" dirty="0"/>
              <a:t>pendant l’exercice</a:t>
            </a:r>
            <a:r>
              <a:rPr lang="fr-FR" i="1" dirty="0">
                <a:effectLst/>
              </a:rPr>
              <a:t>. </a:t>
            </a:r>
            <a:r>
              <a:rPr lang="fr-FR" i="1" dirty="0"/>
              <a:t>Des copies papier des scénarios peuvent également être distribuées</a:t>
            </a:r>
            <a:r>
              <a:rPr lang="fr-FR" i="1" dirty="0">
                <a:effectLst/>
              </a:rPr>
              <a:t>.) </a:t>
            </a:r>
            <a:r>
              <a:rPr lang="fr-FR" b="1" dirty="0"/>
              <a:t>Ne montrez pas les scénarios aux </a:t>
            </a:r>
            <a:r>
              <a:rPr lang="fr-FR" b="1" dirty="0">
                <a:effectLst/>
              </a:rPr>
              <a:t>participants </a:t>
            </a:r>
            <a:r>
              <a:rPr lang="fr-FR" b="1" dirty="0"/>
              <a:t>avant le </a:t>
            </a:r>
            <a:r>
              <a:rPr lang="fr-FR" b="1" dirty="0">
                <a:effectLst/>
              </a:rPr>
              <a:t>moment</a:t>
            </a:r>
            <a:r>
              <a:rPr lang="fr-FR" b="1" dirty="0"/>
              <a:t> opportun</a:t>
            </a:r>
            <a:r>
              <a:rPr lang="fr-FR" b="1" dirty="0">
                <a:effectLst/>
              </a:rPr>
              <a:t>.</a:t>
            </a:r>
            <a:endParaRPr lang="fr-FR" dirty="0">
              <a:solidFill>
                <a:srgbClr val="444444"/>
              </a:solidFill>
            </a:endParaRPr>
          </a:p>
          <a:p>
            <a:pPr marR="0"/>
            <a:endParaRPr lang="fr-FR" dirty="0">
              <a:solidFill>
                <a:srgbClr val="444444"/>
              </a:solidFill>
              <a:effectLst/>
            </a:endParaRPr>
          </a:p>
          <a:p>
            <a:pPr marL="1689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b="1" dirty="0"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0044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effectLst/>
              </a:rPr>
              <a:t>(</a:t>
            </a:r>
            <a:r>
              <a:rPr lang="fr-FR" i="1" dirty="0"/>
              <a:t>Scénario à présenter </a:t>
            </a:r>
            <a:r>
              <a:rPr lang="fr-FR" i="1" dirty="0">
                <a:effectLst/>
              </a:rPr>
              <a:t>– </a:t>
            </a:r>
            <a:r>
              <a:rPr lang="fr-FR" i="1" dirty="0"/>
              <a:t>un par un ou collectivement </a:t>
            </a:r>
            <a:r>
              <a:rPr lang="fr-FR" i="1" dirty="0">
                <a:effectLst/>
              </a:rPr>
              <a:t>– </a:t>
            </a:r>
            <a:r>
              <a:rPr lang="fr-FR" i="1" dirty="0"/>
              <a:t>pendant l’exercice</a:t>
            </a:r>
            <a:r>
              <a:rPr lang="fr-FR" i="1" dirty="0">
                <a:effectLst/>
              </a:rPr>
              <a:t>. </a:t>
            </a:r>
            <a:r>
              <a:rPr lang="fr-FR" i="1" dirty="0"/>
              <a:t>Des copies papier des scénarios peuvent également être distribuées</a:t>
            </a:r>
            <a:r>
              <a:rPr lang="fr-FR" i="1" dirty="0">
                <a:effectLst/>
              </a:rPr>
              <a:t>.) </a:t>
            </a:r>
            <a:r>
              <a:rPr lang="fr-FR" b="1" dirty="0"/>
              <a:t>Ne montrez pas les scénarios aux </a:t>
            </a:r>
            <a:r>
              <a:rPr lang="fr-FR" b="1" dirty="0">
                <a:effectLst/>
              </a:rPr>
              <a:t>participants </a:t>
            </a:r>
            <a:r>
              <a:rPr lang="fr-FR" b="1" dirty="0"/>
              <a:t>avant le </a:t>
            </a:r>
            <a:r>
              <a:rPr lang="fr-FR" b="1" dirty="0">
                <a:effectLst/>
              </a:rPr>
              <a:t>moment</a:t>
            </a:r>
            <a:r>
              <a:rPr lang="fr-FR" b="1" dirty="0"/>
              <a:t> opportun</a:t>
            </a:r>
            <a:r>
              <a:rPr lang="fr-FR" b="1" dirty="0">
                <a:effectLst/>
              </a:rPr>
              <a:t>.</a:t>
            </a:r>
            <a:endParaRPr lang="fr-FR" dirty="0">
              <a:solidFill>
                <a:srgbClr val="444444"/>
              </a:solidFill>
            </a:endParaRPr>
          </a:p>
          <a:p>
            <a:endParaRPr lang="fr-FR" dirty="0">
              <a:solidFill>
                <a:srgbClr val="444444"/>
              </a:solidFill>
            </a:endParaRPr>
          </a:p>
          <a:p>
            <a:pPr marL="168910" marR="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b="1" dirty="0">
              <a:effectLst/>
              <a:latin typeface="Calibri" panose="020F0502020204030204" pitchFamily="34" charset="0"/>
              <a:ea typeface="DengXian" panose="02010600030101010101" pitchFamily="2" charset="-122"/>
              <a:cs typeface="Calibri"/>
            </a:endParaRP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536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kern="1200" dirty="0">
                <a:solidFill>
                  <a:schemeClr val="tx1"/>
                </a:solidFill>
                <a:effectLst/>
              </a:rPr>
              <a:t>Message clé :</a:t>
            </a:r>
            <a:r>
              <a:rPr lang="fr-FR" kern="1200" dirty="0">
                <a:solidFill>
                  <a:schemeClr val="tx1"/>
                </a:solidFill>
                <a:effectLst/>
              </a:rPr>
              <a:t> </a:t>
            </a:r>
            <a:r>
              <a:rPr lang="fr-FR" dirty="0"/>
              <a:t>Principaux résultats et apprentissages tirés de l’exercice de simulation</a:t>
            </a:r>
            <a:r>
              <a:rPr lang="fr-FR" kern="1200" dirty="0">
                <a:solidFill>
                  <a:schemeClr val="tx1"/>
                </a:solidFill>
                <a:effectLst/>
              </a:rPr>
              <a:t>.</a:t>
            </a:r>
            <a:endParaRPr lang="en-US" kern="1200" dirty="0">
              <a:solidFill>
                <a:srgbClr val="000000"/>
              </a:solidFill>
              <a:effectLst/>
            </a:endParaRPr>
          </a:p>
          <a:p>
            <a:endParaRPr lang="fr-FR" kern="1200" dirty="0">
              <a:solidFill>
                <a:srgbClr val="000000"/>
              </a:solidFill>
              <a:effectLst/>
            </a:endParaRPr>
          </a:p>
          <a:p>
            <a:r>
              <a:rPr lang="fr-FR" kern="1200">
                <a:solidFill>
                  <a:schemeClr val="tx1"/>
                </a:solidFill>
                <a:effectLst/>
              </a:rPr>
              <a:t>Très bien, </a:t>
            </a:r>
            <a:r>
              <a:rPr lang="fr-FR"/>
              <a:t>l’exercice </a:t>
            </a:r>
            <a:r>
              <a:rPr lang="fr-FR" kern="1200">
                <a:solidFill>
                  <a:schemeClr val="tx1"/>
                </a:solidFill>
                <a:effectLst/>
              </a:rPr>
              <a:t>est maintenant </a:t>
            </a:r>
            <a:r>
              <a:rPr lang="fr-FR"/>
              <a:t>terminé</a:t>
            </a:r>
            <a:r>
              <a:rPr lang="fr-FR" kern="1200">
                <a:solidFill>
                  <a:schemeClr val="tx1"/>
                </a:solidFill>
                <a:effectLst/>
              </a:rPr>
              <a:t>.</a:t>
            </a:r>
            <a:r>
              <a:rPr lang="fr-FR">
                <a:solidFill>
                  <a:srgbClr val="000000"/>
                </a:solidFill>
              </a:rPr>
              <a:t> Pouvez-vous</a:t>
            </a:r>
            <a:r>
              <a:rPr lang="fr-FR" dirty="0"/>
              <a:t> tous retourner </a:t>
            </a:r>
            <a:r>
              <a:rPr lang="fr-FR" kern="1200" dirty="0">
                <a:solidFill>
                  <a:schemeClr val="tx1"/>
                </a:solidFill>
                <a:effectLst/>
              </a:rPr>
              <a:t>à </a:t>
            </a:r>
            <a:r>
              <a:rPr lang="fr-FR" dirty="0"/>
              <a:t>vos places, s’il vous plaît ?</a:t>
            </a:r>
            <a:endParaRPr lang="en-US" kern="1200">
              <a:solidFill>
                <a:srgbClr val="000000"/>
              </a:solidFill>
              <a:effectLst/>
            </a:endParaRPr>
          </a:p>
          <a:p>
            <a:endParaRPr lang="fr-FR" dirty="0"/>
          </a:p>
          <a:p>
            <a:r>
              <a:rPr lang="fr-FR" i="1" kern="1200" dirty="0">
                <a:solidFill>
                  <a:schemeClr val="tx1"/>
                </a:solidFill>
                <a:effectLst/>
              </a:rPr>
              <a:t>(</a:t>
            </a:r>
            <a:r>
              <a:rPr lang="fr-FR" i="1" dirty="0"/>
              <a:t>Commencez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la discussion avec des </a:t>
            </a:r>
            <a:r>
              <a:rPr lang="fr-FR" i="1" dirty="0"/>
              <a:t>questions générales. Demandez aux observateurs de partager leurs impressions, interrogez les autres sur ce qu’ils pensent et sur leurs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expériences</a:t>
            </a:r>
            <a:r>
              <a:rPr lang="fr-FR" i="1" dirty="0"/>
              <a:t>. Demandez si quelqu’un souhaite partager une expérience personnelle en lien avec l’exercice. Sélectionnez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les </a:t>
            </a:r>
            <a:r>
              <a:rPr lang="fr-FR" i="1" dirty="0"/>
              <a:t>questions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les </a:t>
            </a:r>
            <a:r>
              <a:rPr lang="fr-FR" i="1" dirty="0"/>
              <a:t>plus pertinentes dans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la </a:t>
            </a:r>
            <a:r>
              <a:rPr lang="fr-FR" i="1" dirty="0"/>
              <a:t>liste ci-dessous. Accordez environ 15 minutes à cette </a:t>
            </a:r>
            <a:r>
              <a:rPr lang="fr-FR" i="1" kern="1200" dirty="0">
                <a:solidFill>
                  <a:schemeClr val="tx1"/>
                </a:solidFill>
                <a:effectLst/>
              </a:rPr>
              <a:t>discussion </a:t>
            </a:r>
            <a:r>
              <a:rPr lang="fr-FR" i="1" dirty="0"/>
              <a:t>générale.)</a:t>
            </a:r>
            <a:endParaRPr lang="en-US" kern="1200">
              <a:solidFill>
                <a:srgbClr val="000000"/>
              </a:solidFill>
              <a:effectLst/>
            </a:endParaRPr>
          </a:p>
          <a:p>
            <a:endParaRPr lang="fr-FR" kern="1200" dirty="0">
              <a:solidFill>
                <a:srgbClr val="000000"/>
              </a:solidFill>
              <a:effectLst/>
            </a:endParaRPr>
          </a:p>
          <a:p>
            <a:r>
              <a:rPr lang="fr-FR" dirty="0"/>
              <a:t>Poursuivez ensuite avec </a:t>
            </a:r>
            <a:r>
              <a:rPr lang="fr-FR" kern="1200" dirty="0">
                <a:solidFill>
                  <a:schemeClr val="tx1"/>
                </a:solidFill>
                <a:effectLst/>
              </a:rPr>
              <a:t>un</a:t>
            </a:r>
            <a:r>
              <a:rPr lang="fr-FR" dirty="0"/>
              <a:t> </a:t>
            </a:r>
            <a:r>
              <a:rPr lang="fr-FR" b="1" kern="1200" dirty="0">
                <a:solidFill>
                  <a:schemeClr val="tx1"/>
                </a:solidFill>
                <a:effectLst/>
              </a:rPr>
              <a:t>débriefing détaillé</a:t>
            </a:r>
            <a:r>
              <a:rPr lang="fr-FR" dirty="0"/>
              <a:t> </a:t>
            </a:r>
            <a:r>
              <a:rPr lang="fr-FR" kern="1200" dirty="0">
                <a:solidFill>
                  <a:schemeClr val="tx1"/>
                </a:solidFill>
                <a:effectLst/>
              </a:rPr>
              <a:t>en utilisant la section </a:t>
            </a:r>
            <a:r>
              <a:rPr lang="fr-FR" dirty="0"/>
              <a:t>pertinente </a:t>
            </a:r>
            <a:r>
              <a:rPr lang="fr-FR" kern="1200" dirty="0">
                <a:solidFill>
                  <a:schemeClr val="tx1"/>
                </a:solidFill>
                <a:effectLst/>
              </a:rPr>
              <a:t>du</a:t>
            </a:r>
            <a:r>
              <a:rPr lang="fr-FR" dirty="0"/>
              <a:t> </a:t>
            </a:r>
            <a:r>
              <a:rPr lang="fr-FR" b="1" kern="1200" dirty="0">
                <a:solidFill>
                  <a:schemeClr val="tx1"/>
                </a:solidFill>
                <a:effectLst/>
              </a:rPr>
              <a:t>manuel</a:t>
            </a:r>
            <a:r>
              <a:rPr lang="fr-FR" dirty="0"/>
              <a:t>.</a:t>
            </a:r>
            <a:endParaRPr lang="en-US"/>
          </a:p>
          <a:p>
            <a:r>
              <a:rPr lang="fr-FR" dirty="0"/>
              <a:t> </a:t>
            </a:r>
            <a:endParaRPr lang="en-US" kern="1200">
              <a:solidFill>
                <a:srgbClr val="000000"/>
              </a:solidFill>
              <a:effectLst/>
            </a:endParaRPr>
          </a:p>
          <a:p>
            <a:pPr marL="168910" marR="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GB" sz="1800" i="1" dirty="0"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38703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/>
              <a:t>Message clé : </a:t>
            </a:r>
            <a:r>
              <a:rPr lang="fr-FR" dirty="0"/>
              <a:t>Mettre en évidence les principaux points d’apprentissage de la présentation.</a:t>
            </a:r>
            <a:br>
              <a:rPr lang="fr-FR" dirty="0">
                <a:cs typeface="+mn-lt"/>
              </a:rPr>
            </a:br>
            <a:r>
              <a:rPr lang="fr-FR" dirty="0">
                <a:effectLst/>
              </a:rPr>
              <a:t>(</a:t>
            </a:r>
            <a:r>
              <a:rPr lang="fr-FR" dirty="0"/>
              <a:t>Utilisez la </a:t>
            </a:r>
            <a:r>
              <a:rPr lang="fr-FR" dirty="0">
                <a:effectLst/>
              </a:rPr>
              <a:t>section </a:t>
            </a:r>
            <a:r>
              <a:rPr lang="fr-FR" dirty="0"/>
              <a:t>pertinente du Manuel</a:t>
            </a:r>
            <a:r>
              <a:rPr lang="fr-FR" dirty="0">
                <a:effectLst/>
              </a:rPr>
              <a:t>.)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3407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fr-FR" sz="2800" b="1"/>
              <a:t>Message clé :</a:t>
            </a:r>
            <a:r>
              <a:rPr lang="fr-FR" sz="2800"/>
              <a:t> Présenter les objectifs d'apprentissage de l'étude de cas.</a:t>
            </a:r>
            <a:endParaRPr lang="fr-FR" sz="2800" b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83D7B9-9304-43D9-B9C6-6966DFFE4C6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553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Passons </a:t>
            </a:r>
            <a:r>
              <a:rPr lang="en-US" err="1"/>
              <a:t>maintenant</a:t>
            </a:r>
            <a:r>
              <a:rPr lang="en-US"/>
              <a:t> à </a:t>
            </a:r>
            <a:r>
              <a:rPr lang="en-US" err="1"/>
              <a:t>l'exercice</a:t>
            </a:r>
            <a:endParaRPr lang="en-GB" err="1"/>
          </a:p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376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1" i="0" kern="1200" dirty="0">
                <a:solidFill>
                  <a:schemeClr val="tx1"/>
                </a:solidFill>
                <a:effectLst/>
              </a:rPr>
              <a:t>Message clé : </a:t>
            </a:r>
            <a:r>
              <a:rPr lang="fr-FR" dirty="0"/>
              <a:t>Présenter la vue d'ensemble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 </a:t>
            </a:r>
            <a:r>
              <a:rPr lang="fr-FR" dirty="0"/>
              <a:t>l'exercice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, y compris le temps alloué et </a:t>
            </a:r>
            <a:r>
              <a:rPr lang="fr-FR" dirty="0"/>
              <a:t>le matériel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 </a:t>
            </a:r>
            <a:r>
              <a:rPr lang="fr-FR" dirty="0"/>
              <a:t>soutien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</a:t>
            </a:r>
            <a:r>
              <a:rPr lang="fr-FR" dirty="0"/>
              <a:t> 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Avant de commencer, permettez-moi de vous donner un </a:t>
            </a:r>
            <a:r>
              <a:rPr lang="fr-FR" dirty="0"/>
              <a:t>bref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aperçu de </a:t>
            </a:r>
            <a:r>
              <a:rPr lang="fr-FR" dirty="0"/>
              <a:t>l'exercice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 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Cet exercice </a:t>
            </a:r>
            <a:r>
              <a:rPr lang="fr-FR" dirty="0"/>
              <a:t>est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une simulation. </a:t>
            </a:r>
            <a:r>
              <a:rPr lang="fr-FR" dirty="0"/>
              <a:t>Vous aurez tous un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rôle à </a:t>
            </a:r>
            <a:r>
              <a:rPr lang="fr-FR" dirty="0"/>
              <a:t>jouer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</a:t>
            </a:r>
            <a:r>
              <a:rPr lang="fr-FR" dirty="0"/>
              <a:t>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Ensemble, nous </a:t>
            </a:r>
            <a:r>
              <a:rPr lang="fr-FR" dirty="0"/>
              <a:t>essaierons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 voir comment les considérations de genre peuvent être intégrées dans la pratique de votre travail quotidien.</a:t>
            </a:r>
            <a:r>
              <a:rPr lang="fr-FR" dirty="0"/>
              <a:t> 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Avant </a:t>
            </a:r>
            <a:r>
              <a:rPr lang="fr-FR" dirty="0"/>
              <a:t>d'aller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plus loin, vous </a:t>
            </a:r>
            <a:r>
              <a:rPr lang="fr-FR" dirty="0"/>
              <a:t>constaterez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que vous avez reçu plusieurs documents de référence pour </a:t>
            </a:r>
            <a:r>
              <a:rPr lang="fr-FR" dirty="0"/>
              <a:t>l'exercice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</a:t>
            </a:r>
            <a:r>
              <a:rPr lang="fr-FR" dirty="0"/>
              <a:t> 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Arial,Sans-Serif"/>
              <a:buChar char="•"/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Tout </a:t>
            </a:r>
            <a:r>
              <a:rPr lang="fr-FR" dirty="0"/>
              <a:t>d'abord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, vous avez </a:t>
            </a:r>
            <a:r>
              <a:rPr lang="fr-FR" b="1" dirty="0"/>
              <a:t>la présentation 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du </a:t>
            </a:r>
            <a:r>
              <a:rPr lang="fr-FR" b="1" i="0" kern="1200" dirty="0" err="1">
                <a:solidFill>
                  <a:schemeClr val="tx1"/>
                </a:solidFill>
                <a:effectLst/>
              </a:rPr>
              <a:t>Carana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 </a:t>
            </a:r>
            <a:r>
              <a:rPr lang="fr-FR" dirty="0"/>
              <a:t>La présentation du </a:t>
            </a:r>
            <a:r>
              <a:rPr lang="fr-FR" dirty="0" err="1"/>
              <a:t>Carana</a:t>
            </a:r>
            <a:r>
              <a:rPr lang="fr-FR" dirty="0"/>
              <a:t> donne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un </a:t>
            </a:r>
            <a:r>
              <a:rPr lang="fr-FR" dirty="0"/>
              <a:t>bref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aperçu du scénario de </a:t>
            </a:r>
            <a:r>
              <a:rPr lang="fr-FR" b="0" i="0" kern="1200" dirty="0" err="1">
                <a:solidFill>
                  <a:schemeClr val="tx1"/>
                </a:solidFill>
                <a:effectLst/>
              </a:rPr>
              <a:t>Carana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 que vous connaissez déjà. </a:t>
            </a:r>
            <a:r>
              <a:rPr lang="fr-FR" dirty="0"/>
              <a:t>Le résumé comprend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des informations clés </a:t>
            </a:r>
            <a:r>
              <a:rPr lang="fr-FR" dirty="0"/>
              <a:t>relatives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à </a:t>
            </a:r>
            <a:r>
              <a:rPr lang="fr-FR" dirty="0"/>
              <a:t>l'étude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 cas sur laquelle </a:t>
            </a:r>
            <a:r>
              <a:rPr lang="fr-FR" dirty="0"/>
              <a:t>vous travaillez ;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buFont typeface="Symbol,Sans-Serif"/>
              <a:buChar char=""/>
            </a:pPr>
            <a:r>
              <a:rPr lang="fr-FR" dirty="0"/>
              <a:t>Vous trouverez plus d'informations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sur le </a:t>
            </a:r>
            <a:r>
              <a:rPr lang="fr-FR" dirty="0"/>
              <a:t>cadre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et le </a:t>
            </a:r>
            <a:r>
              <a:rPr lang="fr-FR" dirty="0"/>
              <a:t>contexte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dans le document </a:t>
            </a:r>
            <a:r>
              <a:rPr lang="fr-FR" dirty="0"/>
              <a:t>appelé </a:t>
            </a:r>
            <a:r>
              <a:rPr lang="fr-FR" b="1" dirty="0"/>
              <a:t>cadre 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de </a:t>
            </a:r>
            <a:r>
              <a:rPr lang="fr-FR" b="1" dirty="0"/>
              <a:t>l'étude 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de cas</a:t>
            </a:r>
            <a:r>
              <a:rPr lang="fr-FR" b="1" dirty="0"/>
              <a:t> ;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Symbol,Sans-Serif"/>
              <a:buChar char=""/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Vous trouverez </a:t>
            </a:r>
            <a:r>
              <a:rPr lang="fr-FR" dirty="0"/>
              <a:t>des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détails </a:t>
            </a:r>
            <a:r>
              <a:rPr lang="fr-FR" dirty="0"/>
              <a:t>sur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la tâche à </a:t>
            </a:r>
            <a:r>
              <a:rPr lang="fr-FR" dirty="0"/>
              <a:t>effectuer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dans le document</a:t>
            </a:r>
            <a:r>
              <a:rPr lang="fr-FR" i="0" kern="1200" dirty="0">
                <a:solidFill>
                  <a:schemeClr val="tx1"/>
                </a:solidFill>
                <a:effectLst/>
              </a:rPr>
              <a:t> de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 </a:t>
            </a:r>
            <a:r>
              <a:rPr lang="fr-FR" b="1" dirty="0"/>
              <a:t>vue d'ensemble de l'exercice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 </a:t>
            </a:r>
            <a:r>
              <a:rPr lang="fr-FR" dirty="0"/>
              <a:t>Vous trouverez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également un aperçu des rôles qui seront joués dans cet exercice. </a:t>
            </a:r>
            <a:r>
              <a:rPr lang="fr-FR" dirty="0"/>
              <a:t>Dans un instant, je distribuerai à chacun d'entre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vous </a:t>
            </a:r>
            <a:r>
              <a:rPr lang="fr-FR" dirty="0"/>
              <a:t>des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instructions </a:t>
            </a:r>
            <a:r>
              <a:rPr lang="fr-FR" dirty="0"/>
              <a:t>sur les rôles à jouer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.</a:t>
            </a:r>
            <a:endParaRPr lang="en-US" b="0" i="0" kern="1200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Vous disposez également de </a:t>
            </a:r>
            <a:r>
              <a:rPr lang="fr-FR" dirty="0"/>
              <a:t>quelques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documents de référence supplémentaires</a:t>
            </a:r>
            <a:r>
              <a:rPr lang="fr-FR" dirty="0"/>
              <a:t>. 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buFont typeface="Symbol,Sans-Serif"/>
              <a:buChar char=""/>
            </a:pPr>
            <a:r>
              <a:rPr lang="fr-FR" dirty="0"/>
              <a:t>Vous avez </a:t>
            </a:r>
            <a:r>
              <a:rPr lang="fr-FR" b="1" dirty="0"/>
              <a:t>une </a:t>
            </a:r>
            <a:r>
              <a:rPr lang="fr-FR" b="1" i="0" kern="1200" dirty="0">
                <a:solidFill>
                  <a:schemeClr val="tx1"/>
                </a:solidFill>
                <a:effectLst/>
              </a:rPr>
              <a:t>liste de </a:t>
            </a:r>
            <a:r>
              <a:rPr lang="fr-FR" b="1" dirty="0"/>
              <a:t>contrôle</a:t>
            </a:r>
            <a:r>
              <a:rPr lang="fr-FR" dirty="0"/>
              <a:t>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qui vous servira de guide </a:t>
            </a:r>
            <a:r>
              <a:rPr lang="fr-FR" dirty="0"/>
              <a:t>dès lors que vous travaillerez sur l'exercice.</a:t>
            </a:r>
            <a:endParaRPr lang="en-US" b="0" i="0" kern="1200" dirty="0">
              <a:solidFill>
                <a:srgbClr val="444444"/>
              </a:solidFill>
              <a:effectLst/>
              <a:ea typeface="Calibri" panose="020F0502020204030204"/>
              <a:cs typeface="Calibri" panose="020F0502020204030204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b="0" i="0" kern="1200">
              <a:solidFill>
                <a:srgbClr val="444444"/>
              </a:solidFill>
              <a:effectLst/>
              <a:ea typeface="Calibri"/>
              <a:cs typeface="Calibri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0" i="0" kern="1200" dirty="0">
                <a:solidFill>
                  <a:schemeClr val="tx1"/>
                </a:solidFill>
                <a:effectLst/>
              </a:rPr>
              <a:t>Vous disposerez de</a:t>
            </a:r>
            <a:r>
              <a:rPr lang="fr-FR" dirty="0"/>
              <a:t> </a:t>
            </a:r>
            <a:r>
              <a:rPr lang="fr-FR" i="0" kern="1200" dirty="0">
                <a:solidFill>
                  <a:schemeClr val="tx1"/>
                </a:solidFill>
                <a:effectLst/>
              </a:rPr>
              <a:t>20 minutes</a:t>
            </a:r>
            <a:r>
              <a:rPr lang="fr-FR" dirty="0"/>
              <a:t>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pour </a:t>
            </a:r>
            <a:r>
              <a:rPr lang="fr-FR" dirty="0"/>
              <a:t>examiner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ces documents</a:t>
            </a:r>
            <a:r>
              <a:rPr lang="fr-FR" dirty="0"/>
              <a:t> et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de</a:t>
            </a:r>
            <a:r>
              <a:rPr lang="fr-FR" dirty="0"/>
              <a:t> </a:t>
            </a:r>
            <a:r>
              <a:rPr lang="fr-FR" i="0" kern="1200" dirty="0">
                <a:solidFill>
                  <a:schemeClr val="tx1"/>
                </a:solidFill>
                <a:effectLst/>
              </a:rPr>
              <a:t>30 minutes</a:t>
            </a:r>
            <a:r>
              <a:rPr lang="fr-FR" dirty="0"/>
              <a:t>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pour </a:t>
            </a:r>
            <a:r>
              <a:rPr lang="fr-FR" dirty="0"/>
              <a:t>le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jeu de rôle.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dirty="0"/>
              <a:t> </a:t>
            </a:r>
            <a:endParaRPr lang="en-US" dirty="0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dirty="0"/>
              <a:t>J'ai ajouté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les informations clés de </a:t>
            </a:r>
            <a:r>
              <a:rPr lang="fr-FR" dirty="0"/>
              <a:t>l'exercice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dans les </a:t>
            </a:r>
            <a:r>
              <a:rPr lang="fr-FR" dirty="0"/>
              <a:t>prochaines </a:t>
            </a:r>
            <a:r>
              <a:rPr lang="fr-FR" b="0" i="0" kern="1200" dirty="0">
                <a:solidFill>
                  <a:schemeClr val="tx1"/>
                </a:solidFill>
                <a:effectLst/>
              </a:rPr>
              <a:t>diapositives.</a:t>
            </a:r>
            <a:endParaRPr lang="en-US" dirty="0">
              <a:solidFill>
                <a:srgbClr val="444444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83D7B9-9304-43D9-B9C6-6966DFFE4C6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482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le scénario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/>
              <a:t>Il s'agit du cadre de l'étude de cas</a:t>
            </a:r>
            <a:r>
              <a:rPr lang="fr-FR">
                <a:effectLst/>
              </a:rPr>
              <a:t>. </a:t>
            </a:r>
            <a:r>
              <a:rPr lang="fr-FR"/>
              <a:t>Vous n'êtes pas obligé de le lire tout de suite</a:t>
            </a:r>
            <a:r>
              <a:rPr lang="fr-FR">
                <a:effectLst/>
              </a:rPr>
              <a:t>. </a:t>
            </a:r>
            <a:r>
              <a:rPr lang="fr-FR"/>
              <a:t>Je vous donnerai le temps de le lire dans quelques </a:t>
            </a:r>
            <a:r>
              <a:rPr lang="fr-FR">
                <a:effectLst/>
              </a:rPr>
              <a:t>minutes.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Vous êtes à un poste de contrôle des Nations Unies à Lora. Une femme d’âge moyen, en tenue traditionnelle</a:t>
            </a:r>
            <a:r>
              <a:rPr lang="fr-FR" dirty="0">
                <a:effectLst/>
              </a:rPr>
              <a:t>, </a:t>
            </a:r>
            <a:r>
              <a:rPr lang="fr-FR" dirty="0"/>
              <a:t>arrive au poste en poussant un vieil homme également vêtu de manière traditionnelle. Comment procédez-vous à la fouille de la femme et de l’homme ?</a:t>
            </a:r>
            <a:endParaRPr lang="en-US" dirty="0"/>
          </a:p>
          <a:p>
            <a:pPr marL="168910" marR="33693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dirty="0">
              <a:effectLst/>
              <a:latin typeface="Calibri" panose="020F0502020204030204" pitchFamily="34" charset="0"/>
              <a:ea typeface="DengXian" panose="02010600030101010101" pitchFamily="2" charset="-122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933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Ceci est la suite du cadre. </a:t>
            </a:r>
            <a:endParaRPr lang="fr-FR">
              <a:solidFill>
                <a:srgbClr val="444444"/>
              </a:solidFill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endParaRPr lang="en-GB" dirty="0">
              <a:solidFill>
                <a:srgbClr val="444444"/>
              </a:solidFill>
            </a:endParaRPr>
          </a:p>
          <a:p>
            <a:endParaRPr lang="en-GB" dirty="0">
              <a:ea typeface="Calibri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7802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/>
              <a:t>Message clé </a:t>
            </a:r>
            <a:r>
              <a:rPr lang="fr-FR" b="1" dirty="0">
                <a:effectLst/>
              </a:rPr>
              <a:t>: </a:t>
            </a:r>
            <a:r>
              <a:rPr lang="fr-FR" dirty="0"/>
              <a:t>Présenter la tâche à accomplir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En fonction du contexte</a:t>
            </a:r>
            <a:r>
              <a:rPr lang="fr-FR" dirty="0">
                <a:effectLst/>
              </a:rPr>
              <a:t>, </a:t>
            </a:r>
            <a:r>
              <a:rPr lang="fr-FR" dirty="0"/>
              <a:t>vous devrez accomplir une tâche spécifique</a:t>
            </a:r>
            <a:r>
              <a:rPr lang="fr-FR" dirty="0">
                <a:effectLst/>
              </a:rPr>
              <a:t>, </a:t>
            </a:r>
            <a:r>
              <a:rPr lang="fr-FR" dirty="0"/>
              <a:t>qui est détaillée ici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Un rôle précis, accompagné d’instructions</a:t>
            </a:r>
            <a:r>
              <a:rPr lang="fr-FR" dirty="0">
                <a:effectLst/>
              </a:rPr>
              <a:t>, </a:t>
            </a:r>
            <a:r>
              <a:rPr lang="fr-FR" dirty="0"/>
              <a:t>sera attribué à chacun d’entre vous. Vous jouerez ensuite ce rôle dans le cadre de l’exercice de </a:t>
            </a:r>
            <a:r>
              <a:rPr lang="fr-FR" dirty="0">
                <a:effectLst/>
              </a:rPr>
              <a:t>simulation.</a:t>
            </a:r>
            <a:endParaRPr lang="fr-FR" dirty="0">
              <a:solidFill>
                <a:srgbClr val="444444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3108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l’aperçu des rôles qui seront joués dans l’exercice de </a:t>
            </a:r>
            <a:r>
              <a:rPr lang="fr-FR">
                <a:effectLst/>
              </a:rPr>
              <a:t>simulation.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>
              <a:lnSpc>
                <a:spcPct val="114999"/>
              </a:lnSpc>
              <a:spcAft>
                <a:spcPts val="800"/>
              </a:spcAft>
            </a:pPr>
            <a:endParaRPr lang="en-US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dirty="0"/>
              <a:t>Voici les rôles inclus dans l’exercice de </a:t>
            </a:r>
            <a:r>
              <a:rPr lang="fr-FR" dirty="0">
                <a:effectLst/>
              </a:rPr>
              <a:t>simulation. </a:t>
            </a:r>
            <a:r>
              <a:rPr lang="fr-FR" dirty="0"/>
              <a:t>J’attribuerai un de ses rôles à chacun d'entre vous</a:t>
            </a:r>
            <a:r>
              <a:rPr lang="fr-FR" dirty="0">
                <a:effectLst/>
              </a:rPr>
              <a:t>. </a:t>
            </a:r>
            <a:r>
              <a:rPr lang="fr-FR" i="1" dirty="0">
                <a:effectLst/>
              </a:rPr>
              <a:t>(</a:t>
            </a:r>
            <a:r>
              <a:rPr lang="fr-FR" i="1" dirty="0"/>
              <a:t>Distribuer les </a:t>
            </a:r>
            <a:r>
              <a:rPr lang="fr-FR" i="1" dirty="0">
                <a:effectLst/>
              </a:rPr>
              <a:t>descriptions</a:t>
            </a:r>
            <a:r>
              <a:rPr lang="fr-FR" i="1" dirty="0"/>
              <a:t> de rôle</a:t>
            </a:r>
            <a:r>
              <a:rPr lang="fr-FR" i="1" dirty="0">
                <a:effectLst/>
              </a:rPr>
              <a:t>.)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R="0">
              <a:lnSpc>
                <a:spcPct val="114999"/>
              </a:lnSpc>
              <a:spcBef>
                <a:spcPts val="0"/>
              </a:spcBef>
              <a:spcAft>
                <a:spcPts val="800"/>
              </a:spcAft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Vous avez désormais </a:t>
            </a:r>
            <a:r>
              <a:rPr lang="fr-FR" dirty="0" err="1"/>
              <a:t>tous·tes</a:t>
            </a:r>
            <a:r>
              <a:rPr lang="fr-FR" dirty="0"/>
              <a:t> un rôle</a:t>
            </a:r>
            <a:r>
              <a:rPr lang="fr-FR" dirty="0">
                <a:effectLst/>
              </a:rPr>
              <a:t>. </a:t>
            </a:r>
            <a:r>
              <a:rPr lang="fr-FR" dirty="0"/>
              <a:t>Je vous donnerai le temps de le lire dans quelques </a:t>
            </a:r>
            <a:r>
              <a:rPr lang="fr-FR" dirty="0">
                <a:effectLst/>
              </a:rPr>
              <a:t>minutes.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R="0">
              <a:lnSpc>
                <a:spcPct val="114999"/>
              </a:lnSpc>
              <a:spcBef>
                <a:spcPts val="0"/>
              </a:spcBef>
              <a:spcAft>
                <a:spcPts val="800"/>
              </a:spcAft>
            </a:pPr>
            <a:endParaRPr lang="en-US" dirty="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dirty="0"/>
              <a:t>Vous remarquerez que chaque rôle est soit un homme, soit une femme</a:t>
            </a:r>
            <a:r>
              <a:rPr lang="fr-FR" dirty="0">
                <a:effectLst/>
              </a:rPr>
              <a:t>. </a:t>
            </a:r>
            <a:r>
              <a:rPr lang="fr-FR" dirty="0"/>
              <a:t>Vous devez jouer le rôle indiqué dans vos </a:t>
            </a:r>
            <a:r>
              <a:rPr lang="fr-FR" dirty="0">
                <a:effectLst/>
              </a:rPr>
              <a:t>instructions </a:t>
            </a:r>
            <a:r>
              <a:rPr lang="fr-FR" dirty="0"/>
              <a:t>de rôle et NON votre propre identité de genre</a:t>
            </a:r>
            <a:r>
              <a:rPr lang="fr-FR" dirty="0">
                <a:effectLst/>
              </a:rPr>
              <a:t>, </a:t>
            </a:r>
            <a:r>
              <a:rPr lang="fr-FR" dirty="0"/>
              <a:t>à l’exception des </a:t>
            </a:r>
            <a:r>
              <a:rPr lang="fr-FR" dirty="0">
                <a:effectLst/>
              </a:rPr>
              <a:t>“</a:t>
            </a:r>
            <a:r>
              <a:rPr lang="fr-FR" dirty="0" err="1"/>
              <a:t>observateur·rices</a:t>
            </a:r>
            <a:r>
              <a:rPr lang="fr-FR" dirty="0">
                <a:effectLst/>
              </a:rPr>
              <a:t>”. </a:t>
            </a:r>
            <a:r>
              <a:rPr lang="fr-FR" dirty="0"/>
              <a:t>Les </a:t>
            </a:r>
            <a:r>
              <a:rPr lang="fr-FR" dirty="0" err="1"/>
              <a:t>observateur·rices</a:t>
            </a:r>
            <a:r>
              <a:rPr lang="fr-FR" dirty="0"/>
              <a:t> peuvent choisir le rôle qu’ils souhaitent jouer</a:t>
            </a:r>
            <a:r>
              <a:rPr lang="fr-FR" dirty="0">
                <a:effectLst/>
              </a:rPr>
              <a:t>. </a:t>
            </a:r>
            <a:r>
              <a:rPr lang="fr-FR" dirty="0"/>
              <a:t>Veuillez ne pas révéler votre rôle aux autres avant le début de l’exercice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>
              <a:spcBef>
                <a:spcPts val="0"/>
              </a:spcBef>
            </a:pPr>
            <a:endParaRPr lang="en-GB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Je vais vous donner </a:t>
            </a:r>
            <a:r>
              <a:rPr lang="fr-FR" dirty="0">
                <a:effectLst/>
              </a:rPr>
              <a:t>20 minutes </a:t>
            </a:r>
            <a:r>
              <a:rPr lang="fr-FR" dirty="0"/>
              <a:t>pour vous familiariser avec votre rôle et lire le contexte ainsi que les autres documents</a:t>
            </a:r>
            <a:r>
              <a:rPr lang="fr-FR" dirty="0">
                <a:effectLst/>
              </a:rPr>
              <a:t>. </a:t>
            </a:r>
            <a:r>
              <a:rPr lang="fr-FR" dirty="0"/>
              <a:t>Ensuite, nous passerons à l’exercice de </a:t>
            </a:r>
            <a:r>
              <a:rPr lang="fr-FR" dirty="0">
                <a:effectLst/>
              </a:rPr>
              <a:t>simulation. (</a:t>
            </a:r>
            <a:r>
              <a:rPr lang="fr-FR" i="1" dirty="0"/>
              <a:t>Accordez </a:t>
            </a:r>
            <a:r>
              <a:rPr lang="fr-FR" i="1" dirty="0">
                <a:effectLst/>
              </a:rPr>
              <a:t>20 minutes </a:t>
            </a:r>
            <a:r>
              <a:rPr lang="fr-FR" i="1" dirty="0"/>
              <a:t>pour la lecture</a:t>
            </a:r>
            <a:r>
              <a:rPr lang="fr-FR" i="1" dirty="0">
                <a:effectLst/>
              </a:rPr>
              <a:t>.)</a:t>
            </a:r>
            <a:endParaRPr lang="fr-FR" dirty="0">
              <a:solidFill>
                <a:srgbClr val="444444"/>
              </a:solidFill>
            </a:endParaRPr>
          </a:p>
          <a:p>
            <a:pPr marL="168910">
              <a:lnSpc>
                <a:spcPct val="107000"/>
              </a:lnSpc>
              <a:spcBef>
                <a:spcPts val="250"/>
              </a:spcBef>
              <a:spcAft>
                <a:spcPts val="800"/>
              </a:spcAft>
            </a:pPr>
            <a:endParaRPr lang="en-US" dirty="0">
              <a:solidFill>
                <a:srgbClr val="444444"/>
              </a:solidFill>
              <a:effectLst/>
            </a:endParaRPr>
          </a:p>
          <a:p>
            <a:pPr marL="168910">
              <a:lnSpc>
                <a:spcPct val="107000"/>
              </a:lnSpc>
              <a:spcBef>
                <a:spcPts val="250"/>
              </a:spcBef>
              <a:spcAft>
                <a:spcPts val="800"/>
              </a:spcAft>
            </a:pPr>
            <a:endParaRPr lang="en-US" dirty="0"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3550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Très bien</a:t>
            </a:r>
            <a:r>
              <a:rPr lang="fr-FR" dirty="0">
                <a:effectLst/>
              </a:rPr>
              <a:t>, </a:t>
            </a:r>
            <a:r>
              <a:rPr lang="fr-FR" dirty="0"/>
              <a:t>commençons maintenant l’exercice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R="0"/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Pour commencer, j’aimerais inviter les officiers de service au point de contrôle à se présenter. Qui sont les Officiers du Point de Contrôle (1 et 2) ? Qui est la Policière des Nations Unies ? Et enfin, qui est l’Assistant multilingue ?</a:t>
            </a:r>
            <a:endParaRPr lang="fr-FR" dirty="0">
              <a:ea typeface="Calibri"/>
              <a:cs typeface="Calibri"/>
            </a:endParaRPr>
          </a:p>
          <a:p>
            <a:endParaRPr lang="fr-FR" dirty="0">
              <a:ea typeface="Calibri"/>
              <a:cs typeface="Calibri"/>
            </a:endParaRPr>
          </a:p>
          <a:p>
            <a:r>
              <a:rPr lang="fr-FR" dirty="0"/>
              <a:t>Très bien, maintenant, pourriez-vous, Officiers du Point de Contrôle, vous diriger vers votre poste ? Votre point de contrôle se trouve ici </a:t>
            </a:r>
            <a:r>
              <a:rPr lang="fr-FR" i="1" dirty="0"/>
              <a:t>(montrer l’emplacement)</a:t>
            </a:r>
            <a:r>
              <a:rPr lang="fr-FR" dirty="0"/>
              <a:t>.</a:t>
            </a:r>
            <a:endParaRPr lang="fr-FR">
              <a:ea typeface="Calibri"/>
              <a:cs typeface="Calibri"/>
            </a:endParaRPr>
          </a:p>
          <a:p>
            <a:endParaRPr lang="fr-FR" dirty="0">
              <a:ea typeface="Calibri"/>
              <a:cs typeface="Calibri"/>
            </a:endParaRPr>
          </a:p>
          <a:p>
            <a:r>
              <a:rPr lang="fr-FR" dirty="0"/>
              <a:t>J’aimerais à présent demander aux personnes qui passent le point de contrôle (l'homme âgé, la femme d’âge moyen, les membres de la foule 1 et 2 de se mettre en ligne devant le point de contrôle </a:t>
            </a:r>
            <a:r>
              <a:rPr lang="fr-FR" i="1" dirty="0"/>
              <a:t>(montrer l’emplacement).</a:t>
            </a:r>
            <a:endParaRPr lang="fr-FR" i="1">
              <a:ea typeface="Calibri"/>
              <a:cs typeface="Calibri"/>
            </a:endParaRPr>
          </a:p>
          <a:p>
            <a:endParaRPr lang="fr-FR" dirty="0">
              <a:ea typeface="Calibri"/>
              <a:cs typeface="Calibri"/>
            </a:endParaRPr>
          </a:p>
          <a:p>
            <a:r>
              <a:rPr lang="fr-FR" dirty="0"/>
              <a:t>Mesdames et Messieurs, le point de contrôle est désormais ouvert. J’invite les Officiers du Point de Contrôle à commencer leur travail.</a:t>
            </a:r>
            <a:endParaRPr lang="fr-FR" dirty="0">
              <a:ea typeface="Calibri"/>
              <a:cs typeface="Calibri"/>
            </a:endParaRPr>
          </a:p>
          <a:p>
            <a:endParaRPr lang="fr-FR" dirty="0">
              <a:ea typeface="Calibri"/>
              <a:cs typeface="Calibri"/>
            </a:endParaRPr>
          </a:p>
          <a:p>
            <a:r>
              <a:rPr lang="fr-FR" dirty="0"/>
              <a:t>Pendant que les Officiers du Point de Contrôle commencent leurs tâches, les autres parties prenantes peuvent interagir entre elles afin de mieux se connaître.</a:t>
            </a:r>
            <a:endParaRPr lang="fr-FR" dirty="0">
              <a:ea typeface="Calibri"/>
              <a:cs typeface="Calibri"/>
            </a:endParaRPr>
          </a:p>
          <a:p>
            <a:endParaRPr lang="fr-FR" dirty="0">
              <a:ea typeface="Calibri"/>
              <a:cs typeface="Calibri"/>
            </a:endParaRPr>
          </a:p>
          <a:p>
            <a:r>
              <a:rPr lang="fr-FR" dirty="0"/>
              <a:t>L’objectif principal de cet exercice est d’assurer la sécurité de toutes et tous, tout en respectant la culture et les traditions locales.</a:t>
            </a:r>
          </a:p>
          <a:p>
            <a:endParaRPr lang="fr-FR" dirty="0">
              <a:solidFill>
                <a:srgbClr val="444444"/>
              </a:solidFill>
              <a:effectLst/>
              <a:ea typeface="Calibri"/>
              <a:cs typeface="Calibri"/>
            </a:endParaRPr>
          </a:p>
          <a:p>
            <a:r>
              <a:rPr lang="fr-FR" dirty="0"/>
              <a:t>N’oubliez pas que vous devez jouer le rôle qui vous a été attribué, tel qu’indiqué dans les </a:t>
            </a:r>
            <a:r>
              <a:rPr lang="fr-FR" dirty="0">
                <a:effectLst/>
              </a:rPr>
              <a:t>instructions.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b="1" dirty="0"/>
              <a:t>Observateurs</a:t>
            </a:r>
            <a:r>
              <a:rPr lang="fr-FR" dirty="0"/>
              <a:t>, vous pouvez circuler librement et prendre des </a:t>
            </a:r>
            <a:r>
              <a:rPr lang="fr-FR" dirty="0">
                <a:effectLst/>
              </a:rPr>
              <a:t>notes </a:t>
            </a:r>
            <a:r>
              <a:rPr lang="fr-FR" dirty="0"/>
              <a:t>pour le débriefing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i="1" dirty="0">
                <a:effectLst/>
              </a:rPr>
              <a:t>(</a:t>
            </a:r>
            <a:r>
              <a:rPr lang="fr-FR" i="1" dirty="0"/>
              <a:t>Laissez la </a:t>
            </a:r>
            <a:r>
              <a:rPr lang="fr-FR" i="1" dirty="0">
                <a:effectLst/>
              </a:rPr>
              <a:t>simulation </a:t>
            </a:r>
            <a:r>
              <a:rPr lang="fr-FR" i="1" dirty="0"/>
              <a:t>se dérouler pendant environ 15 à 30 </a:t>
            </a:r>
            <a:r>
              <a:rPr lang="fr-FR" i="1" dirty="0">
                <a:effectLst/>
              </a:rPr>
              <a:t>minutes. </a:t>
            </a:r>
            <a:r>
              <a:rPr lang="fr-FR" i="1" dirty="0"/>
              <a:t>Terminez-la lorsque vous estimez que le moment est opportun</a:t>
            </a:r>
            <a:r>
              <a:rPr lang="fr-FR" i="1" dirty="0">
                <a:effectLst/>
              </a:rPr>
              <a:t>, </a:t>
            </a:r>
            <a:r>
              <a:rPr lang="fr-FR" i="1" dirty="0"/>
              <a:t>par exemple à la fin d’une </a:t>
            </a:r>
            <a:r>
              <a:rPr lang="fr-FR" i="1" dirty="0">
                <a:effectLst/>
              </a:rPr>
              <a:t>discussion </a:t>
            </a:r>
            <a:r>
              <a:rPr lang="fr-FR" i="1" dirty="0"/>
              <a:t>importante ou s’il n’y a plus ou peu d’interactions en cours.)</a:t>
            </a:r>
            <a:br>
              <a:rPr lang="fr-FR" i="1" dirty="0">
                <a:cs typeface="+mn-lt"/>
              </a:rPr>
            </a:br>
            <a:r>
              <a:rPr lang="fr-FR" i="1" dirty="0">
                <a:effectLst/>
              </a:rPr>
              <a:t>(</a:t>
            </a:r>
            <a:r>
              <a:rPr lang="fr-FR" i="1" dirty="0"/>
              <a:t>N’oubliez pas d’utiliser </a:t>
            </a:r>
            <a:r>
              <a:rPr lang="fr-FR" i="1" dirty="0" err="1"/>
              <a:t>lesscénarios</a:t>
            </a:r>
            <a:r>
              <a:rPr lang="fr-FR" i="1" dirty="0"/>
              <a:t> lorsque vous jugez qu’ils sont les plus pertinents</a:t>
            </a:r>
            <a:r>
              <a:rPr lang="fr-FR" i="1" dirty="0">
                <a:effectLst/>
              </a:rPr>
              <a:t>. </a:t>
            </a:r>
            <a:r>
              <a:rPr lang="en-US" i="1" dirty="0"/>
              <a:t>Les diapositives </a:t>
            </a:r>
            <a:r>
              <a:rPr lang="en-US" i="1" dirty="0" err="1"/>
              <a:t>scénarios</a:t>
            </a:r>
            <a:r>
              <a:rPr lang="en-US" i="1" dirty="0"/>
              <a:t> </a:t>
            </a:r>
            <a:r>
              <a:rPr lang="en-US" i="1" dirty="0" err="1"/>
              <a:t>suivent</a:t>
            </a:r>
            <a:r>
              <a:rPr lang="en-US" i="1" dirty="0"/>
              <a:t>.)</a:t>
            </a:r>
            <a:endParaRPr lang="en-US" dirty="0">
              <a:solidFill>
                <a:srgbClr val="444444"/>
              </a:solidFill>
              <a:effectLst/>
            </a:endParaRPr>
          </a:p>
          <a:p>
            <a:pPr marL="168910" algn="just">
              <a:spcBef>
                <a:spcPts val="130"/>
              </a:spcBef>
              <a:spcAft>
                <a:spcPts val="1200"/>
              </a:spcAft>
            </a:pPr>
            <a:endParaRPr lang="en-US" sz="1800" dirty="0">
              <a:effectLst/>
              <a:latin typeface="Carlito"/>
              <a:ea typeface="Calibri" panose="020F0502020204030204" pitchFamily="34" charset="0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0104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D162F4-3679-E6D5-8C81-A316011FDA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780B30F-0A60-B1DB-EB72-BACA76F30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3B6785-342B-22E4-0E9D-0EC735D72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3F5FFCD-69F7-FAB2-6DFC-93FD69634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90AD7F-70A0-E169-BC62-D7DA09A5B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3674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2EF1B0-0CA0-5616-AC1B-E0281F0FC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290C60A-7288-AF68-A96E-E39E0C3A39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739892-A087-5004-EB4B-A5E13947C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532DF30-2B19-D32F-8832-F4C322E9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23CDBB-C4C8-5A8D-053D-00361E68F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3717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CAB2996-5E41-C419-97EA-FC163314B7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BD6DD30-ED7C-E2E5-8B38-CED11092F5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C73913E-BD55-1537-254F-DBEFD9478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AA83BA-7E24-CCF8-7280-C9EBE782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DEE5B9-9036-FE4C-EBEA-5B9B26E3E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01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CED966-0DBB-74E9-1552-C3338157D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33635B-803D-51B0-F8CF-2F4850A98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7F81467-0FA1-2EA0-BA32-87502D077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85A1F2-1C9A-479F-11BA-F6349D583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6EDD43-8738-EABF-65CF-DEBE9F78B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719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EB6AA0-25B0-C284-6568-9F1927D49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C78D1F-504C-F7EF-4CCC-4F2853819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B00C1E-5345-7812-E159-D1F7404F4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02FFBDE-A302-5F00-3985-4ED5C4431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A7E71B9-5AE6-9802-315B-60D2B5ED7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7968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DCC15E-8673-FD17-777F-1FD4B0AA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7B47E9D-4766-1D61-CF46-C161F841D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409BD18-48EC-3D68-3745-797E5224FA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60643C-3A62-2917-DE1B-DC78CFB15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EECB9D9-74E7-3DEC-37C6-08EB6050D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B705C0C-4A88-5796-6B00-F3DC438BC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3980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2F9DF0-1A10-D9EB-D49A-845F8AB6C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3B1BB2-192E-B503-EB99-B7FDCFB68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F2FA566-8E59-087C-FADA-561CBC08D2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D215AFC-E9EA-8EEC-9004-4569AC65F8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7AEF687-916D-75F0-3CC8-FCD92B314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78D0355-03B8-2509-0E80-503D2EDE9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428F6C4-5E06-64E1-801C-83A65E082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79453B8-BFEA-DBF8-8490-5E3791424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625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5E7492-1461-E6A1-A61F-05B126189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CD5872A-5688-43E5-3BF6-3FDFD0207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94596EB-80EC-7D29-0AF8-29151EBEF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9362EDA-AD34-5F82-8D56-9C01A8C47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0312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E511680-BE6C-311B-FF36-F3873868A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FDA9CBB-3231-EDA5-45CF-903EE0A6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04B7092-705A-0717-5FB6-F140E70BA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488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57F87A-844A-97A0-EDAC-77FD565D6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160C979-2D41-0BDF-83E5-49C44C95A5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24DB91E-6F53-ADDC-4B53-BCAD224239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696A23E-219B-03E3-04E7-F909528E6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57EFED1-2278-AB57-62DA-D02CD713D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0FC94F2-F536-5CAD-0594-7F49F5AF4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298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49DE30-76D8-D16A-87C4-167EF297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70D1BF-408B-F489-D55C-4C7A80BA7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1E2023D-C0CA-6DA4-0B6E-7A32F5FCA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1DD9B05-9904-D964-A7B0-91CBD0D74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B9D0130-0B08-9375-4CDD-3D66C5383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595A5DE-BAAE-6161-472B-621BC802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3028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9F12524-D2EE-607A-5154-7CAB3F65F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D3467A-8359-4E51-8383-FF0CC7E19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25CA5A-C3B9-378D-E014-17B93E3485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961A13-6D82-4428-BC05-FD3D2FBF169F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0AA98D-A85C-9E3A-4E0A-CDF953149D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1CE6D34-078F-F5C2-5ACC-3C57C87429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93B1F9-28B9-4C1E-96C0-95337B6DACF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0133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96926C-0C8B-4D73-AC73-3E7379AA0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400" b="1" dirty="0">
                <a:solidFill>
                  <a:srgbClr val="1F4E79"/>
                </a:solidFill>
                <a:ea typeface="+mj-lt"/>
                <a:cs typeface="+mj-lt"/>
              </a:rPr>
              <a:t>ÉTUDE DE CAS N°</a:t>
            </a:r>
            <a:r>
              <a:rPr lang="en-GB" sz="2400" b="1" noProof="0" dirty="0">
                <a:solidFill>
                  <a:srgbClr val="1F4E79"/>
                </a:solidFill>
                <a:effectLst/>
                <a:ea typeface="+mj-lt"/>
                <a:cs typeface="+mj-lt"/>
              </a:rPr>
              <a:t>7</a:t>
            </a:r>
            <a:r>
              <a:rPr lang="en-GB" sz="2400" b="1" dirty="0">
                <a:solidFill>
                  <a:srgbClr val="1F4E79"/>
                </a:solidFill>
                <a:ea typeface="+mj-lt"/>
                <a:cs typeface="+mj-lt"/>
              </a:rPr>
              <a:t> :</a:t>
            </a:r>
            <a:endParaRPr lang="fr-FR" b="1" dirty="0">
              <a:ea typeface="+mj-lt"/>
              <a:cs typeface="+mj-lt"/>
            </a:endParaRPr>
          </a:p>
          <a:p>
            <a:pPr algn="ctr"/>
            <a:r>
              <a:rPr lang="en-GB" sz="2400" b="1" dirty="0">
                <a:solidFill>
                  <a:srgbClr val="1F4E79"/>
                </a:solidFill>
                <a:ea typeface="+mj-lt"/>
                <a:cs typeface="+mj-lt"/>
              </a:rPr>
              <a:t>GÉRER LES POINTS DE CONTRÔLE EN TENANT COMPTE DES QUESTIONS DE GENRE</a:t>
            </a:r>
            <a:endParaRPr lang="en-GB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C449318-73D3-4AB5-9A49-B1A73AC405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35" t="24410" r="29787" b="3869"/>
          <a:stretch/>
        </p:blipFill>
        <p:spPr bwMode="auto">
          <a:xfrm>
            <a:off x="4907666" y="1708312"/>
            <a:ext cx="4547886" cy="45599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68484E4-556E-4AE8-B024-33CD0993CA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8"/>
          <a:stretch/>
        </p:blipFill>
        <p:spPr>
          <a:xfrm rot="5400000">
            <a:off x="8544589" y="3209585"/>
            <a:ext cx="6833279" cy="44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81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7B3B0D-CDDE-4BDF-AAED-427D162D8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Scénario</a:t>
            </a:r>
            <a:endParaRPr lang="en-GB" noProof="0" dirty="0" err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CC1472-E4FC-3A41-8653-4AD555D58CE6}"/>
              </a:ext>
            </a:extLst>
          </p:cNvPr>
          <p:cNvSpPr txBox="1"/>
          <p:nvPr/>
        </p:nvSpPr>
        <p:spPr>
          <a:xfrm>
            <a:off x="2873827" y="5968777"/>
            <a:ext cx="7053943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Titre de journal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: 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La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contrebande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d’armes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entre le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Carana 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et le </a:t>
            </a:r>
            <a:r>
              <a:rPr lang="en-US" sz="1800" b="1" i="0" u="none" strike="noStrike" baseline="0" err="1">
                <a:solidFill>
                  <a:srgbClr val="004C99"/>
                </a:solidFill>
                <a:ea typeface="+mn-lt"/>
                <a:cs typeface="+mn-lt"/>
              </a:rPr>
              <a:t>Rimosa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atteint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des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niveaux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record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.</a:t>
            </a:r>
            <a:endParaRPr lang="fr-FR" b="1" dirty="0">
              <a:ea typeface="+mn-lt"/>
              <a:cs typeface="+mn-lt"/>
            </a:endParaRPr>
          </a:p>
        </p:txBody>
      </p:sp>
      <p:pic>
        <p:nvPicPr>
          <p:cNvPr id="3" name="Image 2" descr="Une image contenant texte, Police, Impression, carte de visite&#10;&#10;Le contenu généré par l’IA peut être incorrect.">
            <a:extLst>
              <a:ext uri="{FF2B5EF4-FFF2-40B4-BE49-F238E27FC236}">
                <a16:creationId xmlns:a16="http://schemas.microsoft.com/office/drawing/2014/main" id="{C8D6D081-76EA-2D54-964E-C53FDAF7F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941" y="1472141"/>
            <a:ext cx="6098117" cy="390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41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A1ABB5-9BCF-411B-A6A1-6A87F5AF4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Scénario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DDE9967E-7DAC-4B04-BF73-C634703676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5353" t="23320" r="27910" b="35025"/>
          <a:stretch/>
        </p:blipFill>
        <p:spPr bwMode="auto">
          <a:xfrm>
            <a:off x="1407885" y="1264574"/>
            <a:ext cx="8287657" cy="41549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0985F2F-9F62-0042-9D79-AD92281788E2}"/>
              </a:ext>
            </a:extLst>
          </p:cNvPr>
          <p:cNvSpPr txBox="1"/>
          <p:nvPr/>
        </p:nvSpPr>
        <p:spPr>
          <a:xfrm>
            <a:off x="2598057" y="5593426"/>
            <a:ext cx="699588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Une foule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crée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l’agitation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pour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distraire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le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personnel 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et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perturber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la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sécurité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au point de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contrôle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.</a:t>
            </a:r>
            <a:endParaRPr lang="fr-FR" b="1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2387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86C179-5EAC-482C-BCB4-05924DDBC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BED469-6A0B-4887-9611-9E2210EE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noProof="0" dirty="0"/>
          </a:p>
          <a:p>
            <a:pPr marL="0" indent="0" algn="ctr">
              <a:buNone/>
            </a:pPr>
            <a:endParaRPr lang="en-GB" noProof="0" dirty="0"/>
          </a:p>
          <a:p>
            <a:pPr marL="0" indent="0" algn="ctr">
              <a:buNone/>
            </a:pPr>
            <a:r>
              <a:rPr lang="en-GB" sz="4000" b="1" noProof="0" dirty="0">
                <a:solidFill>
                  <a:srgbClr val="0070C0"/>
                </a:solidFill>
              </a:rPr>
              <a:t>DEBRIEF</a:t>
            </a:r>
          </a:p>
        </p:txBody>
      </p:sp>
    </p:spTree>
    <p:extLst>
      <p:ext uri="{BB962C8B-B14F-4D97-AF65-F5344CB8AC3E}">
        <p14:creationId xmlns:p14="http://schemas.microsoft.com/office/powerpoint/2010/main" val="3746690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BD25B4-2F41-474B-8B9D-CE49981A0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Remember!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7597138-421F-405B-A48C-5C84933642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sz="3200" err="1">
                <a:ea typeface="+mn-lt"/>
                <a:cs typeface="+mn-lt"/>
              </a:rPr>
              <a:t>Veillez</a:t>
            </a:r>
            <a:r>
              <a:rPr lang="en-US" sz="3200">
                <a:ea typeface="+mn-lt"/>
                <a:cs typeface="+mn-lt"/>
              </a:rPr>
              <a:t> à </a:t>
            </a:r>
            <a:r>
              <a:rPr lang="en-US" sz="3200" err="1">
                <a:ea typeface="+mn-lt"/>
                <a:cs typeface="+mn-lt"/>
              </a:rPr>
              <a:t>ce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qu’il</a:t>
            </a:r>
            <a:r>
              <a:rPr lang="en-US" sz="3200">
                <a:ea typeface="+mn-lt"/>
                <a:cs typeface="+mn-lt"/>
              </a:rPr>
              <a:t> y </a:t>
            </a:r>
            <a:r>
              <a:rPr lang="en-US" sz="3200" err="1">
                <a:ea typeface="+mn-lt"/>
                <a:cs typeface="+mn-lt"/>
              </a:rPr>
              <a:t>ait</a:t>
            </a:r>
            <a:r>
              <a:rPr lang="en-US" sz="3200">
                <a:ea typeface="+mn-lt"/>
                <a:cs typeface="+mn-lt"/>
              </a:rPr>
              <a:t> du </a:t>
            </a:r>
            <a:r>
              <a:rPr lang="en-US" sz="3200" noProof="0">
                <a:effectLst/>
                <a:ea typeface="+mn-lt"/>
                <a:cs typeface="+mn-lt"/>
              </a:rPr>
              <a:t>personnel </a:t>
            </a:r>
            <a:r>
              <a:rPr lang="en-US" sz="3200" err="1">
                <a:ea typeface="+mn-lt"/>
                <a:cs typeface="+mn-lt"/>
              </a:rPr>
              <a:t>féminin</a:t>
            </a:r>
            <a:r>
              <a:rPr lang="en-US" sz="3200">
                <a:ea typeface="+mn-lt"/>
                <a:cs typeface="+mn-lt"/>
              </a:rPr>
              <a:t> et </a:t>
            </a:r>
            <a:r>
              <a:rPr lang="en-US" sz="3200" err="1">
                <a:ea typeface="+mn-lt"/>
                <a:cs typeface="+mn-lt"/>
              </a:rPr>
              <a:t>masculin</a:t>
            </a:r>
            <a:r>
              <a:rPr lang="en-US" sz="3200">
                <a:ea typeface="+mn-lt"/>
                <a:cs typeface="+mn-lt"/>
              </a:rPr>
              <a:t> aux points de </a:t>
            </a:r>
            <a:r>
              <a:rPr lang="en-US" sz="3200" err="1">
                <a:ea typeface="+mn-lt"/>
                <a:cs typeface="+mn-lt"/>
              </a:rPr>
              <a:t>contrôle</a:t>
            </a:r>
            <a:r>
              <a:rPr lang="en-US" sz="3200" noProof="0">
                <a:effectLst/>
                <a:ea typeface="+mn-lt"/>
                <a:cs typeface="+mn-lt"/>
              </a:rPr>
              <a:t>.</a:t>
            </a:r>
            <a:endParaRPr lang="fr-FR">
              <a:ea typeface="+mn-lt"/>
              <a:cs typeface="+mn-lt"/>
            </a:endParaRPr>
          </a:p>
          <a:p>
            <a:pPr algn="just">
              <a:buFont typeface="Wingdings" panose="020B0604020202020204" pitchFamily="34" charset="0"/>
              <a:buChar char="Ø"/>
            </a:pPr>
            <a:endParaRPr lang="en-US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3200" err="1">
                <a:ea typeface="+mn-lt"/>
                <a:cs typeface="+mn-lt"/>
              </a:rPr>
              <a:t>S’il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n’y</a:t>
            </a:r>
            <a:r>
              <a:rPr lang="en-US" sz="3200">
                <a:ea typeface="+mn-lt"/>
                <a:cs typeface="+mn-lt"/>
              </a:rPr>
              <a:t> a pas, dans </a:t>
            </a:r>
            <a:r>
              <a:rPr lang="en-US" sz="3200" err="1">
                <a:ea typeface="+mn-lt"/>
                <a:cs typeface="+mn-lt"/>
              </a:rPr>
              <a:t>votre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bataillon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d’infanterie</a:t>
            </a:r>
            <a:r>
              <a:rPr lang="en-US" sz="3200">
                <a:ea typeface="+mn-lt"/>
                <a:cs typeface="+mn-lt"/>
              </a:rPr>
              <a:t>, de </a:t>
            </a:r>
            <a:r>
              <a:rPr lang="en-US" sz="3200" noProof="0">
                <a:effectLst/>
                <a:ea typeface="+mn-lt"/>
                <a:cs typeface="+mn-lt"/>
              </a:rPr>
              <a:t>personnel </a:t>
            </a:r>
            <a:r>
              <a:rPr lang="en-US" sz="3200">
                <a:ea typeface="+mn-lt"/>
                <a:cs typeface="+mn-lt"/>
              </a:rPr>
              <a:t>du genre </a:t>
            </a:r>
            <a:r>
              <a:rPr lang="en-US" sz="3200" err="1">
                <a:ea typeface="+mn-lt"/>
                <a:cs typeface="+mn-lt"/>
              </a:rPr>
              <a:t>requis</a:t>
            </a:r>
            <a:r>
              <a:rPr lang="en-US" sz="3200" noProof="0">
                <a:effectLst/>
                <a:ea typeface="+mn-lt"/>
                <a:cs typeface="+mn-lt"/>
              </a:rPr>
              <a:t>, </a:t>
            </a:r>
            <a:r>
              <a:rPr lang="en-US" sz="3200" err="1">
                <a:ea typeface="+mn-lt"/>
                <a:cs typeface="+mn-lt"/>
              </a:rPr>
              <a:t>sollicitez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l’appui</a:t>
            </a:r>
            <a:r>
              <a:rPr lang="en-US" sz="3200">
                <a:ea typeface="+mn-lt"/>
                <a:cs typeface="+mn-lt"/>
              </a:rPr>
              <a:t> de </a:t>
            </a:r>
            <a:r>
              <a:rPr lang="en-US" sz="3200" err="1">
                <a:ea typeface="+mn-lt"/>
                <a:cs typeface="+mn-lt"/>
              </a:rPr>
              <a:t>membres</a:t>
            </a:r>
            <a:r>
              <a:rPr lang="en-US" sz="3200">
                <a:ea typeface="+mn-lt"/>
                <a:cs typeface="+mn-lt"/>
              </a:rPr>
              <a:t> de </a:t>
            </a:r>
            <a:r>
              <a:rPr lang="en-US" sz="3200" err="1">
                <a:ea typeface="+mn-lt"/>
                <a:cs typeface="+mn-lt"/>
              </a:rPr>
              <a:t>l’UNPOL</a:t>
            </a:r>
            <a:r>
              <a:rPr lang="en-US" sz="3200">
                <a:ea typeface="+mn-lt"/>
                <a:cs typeface="+mn-lt"/>
              </a:rPr>
              <a:t> de </a:t>
            </a:r>
            <a:r>
              <a:rPr lang="en-US" sz="3200" err="1">
                <a:ea typeface="+mn-lt"/>
                <a:cs typeface="+mn-lt"/>
              </a:rPr>
              <a:t>ce</a:t>
            </a:r>
            <a:r>
              <a:rPr lang="en-US" sz="3200">
                <a:ea typeface="+mn-lt"/>
                <a:cs typeface="+mn-lt"/>
              </a:rPr>
              <a:t> genre</a:t>
            </a:r>
            <a:r>
              <a:rPr lang="en-US" sz="3200" noProof="0">
                <a:effectLst/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US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3200" err="1">
                <a:ea typeface="+mn-lt"/>
                <a:cs typeface="+mn-lt"/>
              </a:rPr>
              <a:t>Effectuer</a:t>
            </a:r>
            <a:r>
              <a:rPr lang="en-US" sz="3200">
                <a:ea typeface="+mn-lt"/>
                <a:cs typeface="+mn-lt"/>
              </a:rPr>
              <a:t> les </a:t>
            </a:r>
            <a:r>
              <a:rPr lang="en-US" sz="3200" err="1">
                <a:ea typeface="+mn-lt"/>
                <a:cs typeface="+mn-lt"/>
              </a:rPr>
              <a:t>fouilles</a:t>
            </a:r>
            <a:r>
              <a:rPr lang="en-US" sz="3200">
                <a:ea typeface="+mn-lt"/>
                <a:cs typeface="+mn-lt"/>
              </a:rPr>
              <a:t> par du </a:t>
            </a:r>
            <a:r>
              <a:rPr lang="en-US" sz="3200" noProof="0">
                <a:effectLst/>
                <a:ea typeface="+mn-lt"/>
                <a:cs typeface="+mn-lt"/>
              </a:rPr>
              <a:t>personnel </a:t>
            </a:r>
            <a:r>
              <a:rPr lang="en-US" sz="3200">
                <a:ea typeface="+mn-lt"/>
                <a:cs typeface="+mn-lt"/>
              </a:rPr>
              <a:t>du </a:t>
            </a:r>
            <a:r>
              <a:rPr lang="en-US" sz="3200" err="1">
                <a:ea typeface="+mn-lt"/>
                <a:cs typeface="+mn-lt"/>
              </a:rPr>
              <a:t>même</a:t>
            </a:r>
            <a:r>
              <a:rPr lang="en-US" sz="3200">
                <a:ea typeface="+mn-lt"/>
                <a:cs typeface="+mn-lt"/>
              </a:rPr>
              <a:t> genre que la </a:t>
            </a:r>
            <a:r>
              <a:rPr lang="en-US" sz="3200" err="1">
                <a:ea typeface="+mn-lt"/>
                <a:cs typeface="+mn-lt"/>
              </a:rPr>
              <a:t>personne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fouillée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permet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d’éviter</a:t>
            </a:r>
            <a:r>
              <a:rPr lang="en-US" sz="3200">
                <a:ea typeface="+mn-lt"/>
                <a:cs typeface="+mn-lt"/>
              </a:rPr>
              <a:t> toute </a:t>
            </a:r>
            <a:r>
              <a:rPr lang="en-US" sz="3200" err="1">
                <a:ea typeface="+mn-lt"/>
                <a:cs typeface="+mn-lt"/>
              </a:rPr>
              <a:t>maladresse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culturelle</a:t>
            </a:r>
            <a:r>
              <a:rPr lang="en-US" sz="3200" noProof="0">
                <a:effectLst/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US"/>
          </a:p>
          <a:p>
            <a:pPr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3200" err="1">
                <a:ea typeface="+mn-lt"/>
                <a:cs typeface="+mn-lt"/>
              </a:rPr>
              <a:t>Veiller</a:t>
            </a:r>
            <a:r>
              <a:rPr lang="en-US" sz="3200">
                <a:ea typeface="+mn-lt"/>
                <a:cs typeface="+mn-lt"/>
              </a:rPr>
              <a:t> à </a:t>
            </a:r>
            <a:r>
              <a:rPr lang="en-US" sz="3200" err="1">
                <a:ea typeface="+mn-lt"/>
                <a:cs typeface="+mn-lt"/>
              </a:rPr>
              <a:t>ce</a:t>
            </a:r>
            <a:r>
              <a:rPr lang="en-US" sz="3200">
                <a:ea typeface="+mn-lt"/>
                <a:cs typeface="+mn-lt"/>
              </a:rPr>
              <a:t> que les </a:t>
            </a:r>
            <a:r>
              <a:rPr lang="en-US" sz="3200" err="1">
                <a:ea typeface="+mn-lt"/>
                <a:cs typeface="+mn-lt"/>
              </a:rPr>
              <a:t>fouilles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soient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effectuées</a:t>
            </a:r>
            <a:r>
              <a:rPr lang="en-US" sz="3200">
                <a:ea typeface="+mn-lt"/>
                <a:cs typeface="+mn-lt"/>
              </a:rPr>
              <a:t> par du </a:t>
            </a:r>
            <a:r>
              <a:rPr lang="en-US" sz="3200" noProof="0">
                <a:effectLst/>
                <a:ea typeface="+mn-lt"/>
                <a:cs typeface="+mn-lt"/>
              </a:rPr>
              <a:t>personnel </a:t>
            </a:r>
            <a:r>
              <a:rPr lang="en-US" sz="3200">
                <a:ea typeface="+mn-lt"/>
                <a:cs typeface="+mn-lt"/>
              </a:rPr>
              <a:t>du </a:t>
            </a:r>
            <a:r>
              <a:rPr lang="en-US" sz="3200" err="1">
                <a:ea typeface="+mn-lt"/>
                <a:cs typeface="+mn-lt"/>
              </a:rPr>
              <a:t>même</a:t>
            </a:r>
            <a:r>
              <a:rPr lang="en-US" sz="3200">
                <a:ea typeface="+mn-lt"/>
                <a:cs typeface="+mn-lt"/>
              </a:rPr>
              <a:t> genre </a:t>
            </a:r>
            <a:r>
              <a:rPr lang="en-US" sz="3200" err="1">
                <a:ea typeface="+mn-lt"/>
                <a:cs typeface="+mn-lt"/>
              </a:rPr>
              <a:t>améliore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l’efficacité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opérationnelle</a:t>
            </a:r>
            <a:r>
              <a:rPr lang="en-US" sz="3200">
                <a:ea typeface="+mn-lt"/>
                <a:cs typeface="+mn-lt"/>
              </a:rPr>
              <a:t> et</a:t>
            </a:r>
            <a:r>
              <a:rPr lang="en-US" sz="3200" noProof="0">
                <a:effectLst/>
                <a:ea typeface="+mn-lt"/>
                <a:cs typeface="+mn-lt"/>
              </a:rPr>
              <a:t>, </a:t>
            </a:r>
            <a:r>
              <a:rPr lang="en-US" sz="3200" err="1">
                <a:ea typeface="+mn-lt"/>
                <a:cs typeface="+mn-lt"/>
              </a:rPr>
              <a:t>en</a:t>
            </a:r>
            <a:r>
              <a:rPr lang="en-US" sz="3200">
                <a:ea typeface="+mn-lt"/>
                <a:cs typeface="+mn-lt"/>
              </a:rPr>
              <a:t> fin de </a:t>
            </a:r>
            <a:r>
              <a:rPr lang="en-US" sz="3200" err="1">
                <a:ea typeface="+mn-lt"/>
                <a:cs typeface="+mn-lt"/>
              </a:rPr>
              <a:t>compte</a:t>
            </a:r>
            <a:r>
              <a:rPr lang="en-US" sz="3200" noProof="0">
                <a:effectLst/>
                <a:ea typeface="+mn-lt"/>
                <a:cs typeface="+mn-lt"/>
              </a:rPr>
              <a:t>, </a:t>
            </a:r>
            <a:r>
              <a:rPr lang="en-US" sz="3200" err="1">
                <a:ea typeface="+mn-lt"/>
                <a:cs typeface="+mn-lt"/>
              </a:rPr>
              <a:t>renforce</a:t>
            </a:r>
            <a:r>
              <a:rPr lang="en-US" sz="3200">
                <a:ea typeface="+mn-lt"/>
                <a:cs typeface="+mn-lt"/>
              </a:rPr>
              <a:t> la </a:t>
            </a:r>
            <a:r>
              <a:rPr lang="en-US" sz="3200" err="1">
                <a:ea typeface="+mn-lt"/>
                <a:cs typeface="+mn-lt"/>
              </a:rPr>
              <a:t>sécurité</a:t>
            </a:r>
            <a:r>
              <a:rPr lang="en-US" sz="3200">
                <a:ea typeface="+mn-lt"/>
                <a:cs typeface="+mn-lt"/>
              </a:rPr>
              <a:t> de </a:t>
            </a:r>
            <a:r>
              <a:rPr lang="en-US" sz="3200" err="1">
                <a:ea typeface="+mn-lt"/>
                <a:cs typeface="+mn-lt"/>
              </a:rPr>
              <a:t>toutes</a:t>
            </a:r>
            <a:r>
              <a:rPr lang="en-US" sz="3200">
                <a:ea typeface="+mn-lt"/>
                <a:cs typeface="+mn-lt"/>
              </a:rPr>
              <a:t> et </a:t>
            </a:r>
            <a:r>
              <a:rPr lang="en-US" sz="3200" err="1">
                <a:ea typeface="+mn-lt"/>
                <a:cs typeface="+mn-lt"/>
              </a:rPr>
              <a:t>tous</a:t>
            </a:r>
            <a:r>
              <a:rPr lang="en-US" sz="3200" noProof="0">
                <a:effectLst/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</p:txBody>
      </p:sp>
      <p:pic>
        <p:nvPicPr>
          <p:cNvPr id="5" name="Picture 4" descr="A blue tag with black text&#10;&#10;AI-generated content may be incorrect.">
            <a:extLst>
              <a:ext uri="{FF2B5EF4-FFF2-40B4-BE49-F238E27FC236}">
                <a16:creationId xmlns:a16="http://schemas.microsoft.com/office/drawing/2014/main" id="{3B4F8BDC-6BCF-96C2-33EE-EA4BD80FE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8315" y="163886"/>
            <a:ext cx="2068605" cy="184616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1251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C8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D1010F-1002-E5DC-B158-549122C32FA0}"/>
              </a:ext>
            </a:extLst>
          </p:cNvPr>
          <p:cNvSpPr/>
          <p:nvPr/>
        </p:nvSpPr>
        <p:spPr>
          <a:xfrm>
            <a:off x="1773936" y="1152144"/>
            <a:ext cx="9125712" cy="3931919"/>
          </a:xfrm>
          <a:prstGeom prst="roundRect">
            <a:avLst/>
          </a:prstGeom>
          <a:noFill/>
          <a:ln w="28575">
            <a:solidFill>
              <a:srgbClr val="0023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marR="0">
              <a:buNone/>
            </a:pPr>
            <a:r>
              <a:rPr lang="fr-FR" sz="1800" b="1" i="1" noProof="0" dirty="0">
                <a:solidFill>
                  <a:srgbClr val="004B97"/>
                </a:solidFill>
                <a:effectLst/>
                <a:latin typeface="Arial"/>
                <a:ea typeface="Arial" panose="020B0604020202020204" pitchFamily="34" charset="0"/>
                <a:cs typeface="Times New Roman"/>
              </a:rPr>
              <a:t>OBJECTIFS D'APPRENTISSAGE</a:t>
            </a:r>
            <a:endParaRPr lang="fr-FR" sz="1800" i="1" noProof="0" dirty="0">
              <a:solidFill>
                <a:srgbClr val="272727"/>
              </a:solidFill>
              <a:effectLst/>
              <a:latin typeface="Trebuchet MS"/>
              <a:ea typeface="DengXian Light" panose="02010600030101010101" pitchFamily="2" charset="-122"/>
              <a:cs typeface="Times New Roman"/>
            </a:endParaRPr>
          </a:p>
          <a:p>
            <a:pPr marL="457200">
              <a:tabLst>
                <a:tab pos="900430" algn="l"/>
              </a:tabLst>
            </a:pPr>
            <a:endParaRPr lang="fr-FR" b="1" i="1" dirty="0">
              <a:solidFill>
                <a:srgbClr val="004B97"/>
              </a:solidFill>
              <a:latin typeface="Arial"/>
              <a:ea typeface="+mn-lt"/>
              <a:cs typeface="Times New Roman"/>
            </a:endParaRP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dirty="0">
                <a:solidFill>
                  <a:srgbClr val="004B97"/>
                </a:solidFill>
                <a:ea typeface="+mn-lt"/>
                <a:cs typeface="+mn-lt"/>
              </a:rPr>
              <a:t>Reconnaître les normes et les rôles de genre dans la zone d’opérations</a:t>
            </a: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endParaRPr lang="fr-FR" dirty="0">
              <a:solidFill>
                <a:srgbClr val="004B97"/>
              </a:solidFill>
              <a:ea typeface="+mn-lt"/>
              <a:cs typeface="+mn-lt"/>
            </a:endParaRP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dirty="0">
                <a:solidFill>
                  <a:srgbClr val="004B97"/>
                </a:solidFill>
                <a:ea typeface="+mn-lt"/>
                <a:cs typeface="+mn-lt"/>
              </a:rPr>
              <a:t>Respecter la culture et les traditions locales dans toutes les interactions avec la population d’accueil</a:t>
            </a:r>
            <a:endParaRPr lang="fr-FR">
              <a:solidFill>
                <a:srgbClr val="FFFFFF"/>
              </a:solidFill>
              <a:ea typeface="+mn-lt"/>
              <a:cs typeface="+mn-lt"/>
            </a:endParaRP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endParaRPr lang="fr-FR" dirty="0">
              <a:solidFill>
                <a:srgbClr val="004B97"/>
              </a:solidFill>
            </a:endParaRP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dirty="0">
                <a:solidFill>
                  <a:srgbClr val="004B97"/>
                </a:solidFill>
                <a:ea typeface="+mn-lt"/>
                <a:cs typeface="+mn-lt"/>
              </a:rPr>
              <a:t>Appliquer des procédures de fouille et de contrôle qui tiennent compte des besoins particuliers des femmes, des hommes, des filles, des garçons et des personnes âgées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496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7D55CC-DA87-4F54-86D6-95CFCE947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GB" noProof="0"/>
          </a:p>
          <a:p>
            <a:pPr marL="0" indent="0">
              <a:buNone/>
            </a:pPr>
            <a:endParaRPr lang="en-GB" noProof="0"/>
          </a:p>
          <a:p>
            <a:pPr marL="0" indent="0" algn="ctr">
              <a:buNone/>
            </a:pPr>
            <a:r>
              <a:rPr lang="en-GB" sz="4000" b="1">
                <a:solidFill>
                  <a:srgbClr val="0070C0"/>
                </a:solidFill>
              </a:rPr>
              <a:t>EXERCICE</a:t>
            </a:r>
            <a:endParaRPr lang="en-GB" sz="4000" b="1" noProof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20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C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909416-CB51-5529-EE76-3F63531CC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28" y="821871"/>
            <a:ext cx="10958155" cy="521425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48B4801-1B80-44E4-76EF-18865B950515}"/>
              </a:ext>
            </a:extLst>
          </p:cNvPr>
          <p:cNvSpPr/>
          <p:nvPr/>
        </p:nvSpPr>
        <p:spPr>
          <a:xfrm>
            <a:off x="3516086" y="2797629"/>
            <a:ext cx="5159828" cy="1306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319815-7C88-906A-3EDA-46A0B2D0C33E}"/>
              </a:ext>
            </a:extLst>
          </p:cNvPr>
          <p:cNvSpPr txBox="1"/>
          <p:nvPr/>
        </p:nvSpPr>
        <p:spPr>
          <a:xfrm>
            <a:off x="353784" y="1231300"/>
            <a:ext cx="11268399" cy="3120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2160" marR="0">
              <a:spcBef>
                <a:spcPts val="5"/>
              </a:spcBef>
              <a:buNone/>
            </a:pPr>
            <a:r>
              <a:rPr lang="fr-FR" sz="1600" b="1">
                <a:solidFill>
                  <a:srgbClr val="FFFFFF"/>
                </a:solidFill>
                <a:effectLst/>
                <a:latin typeface="Arial" panose="020B0604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DURÉE TOTALE DE L’EXERCICE : 2 heures 30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754380" marR="0">
              <a:spcBef>
                <a:spcPts val="520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10 minutes	Introduction à l’exercice et répartition des rôles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1551940" marR="789940" indent="-797560">
              <a:lnSpc>
                <a:spcPct val="102000"/>
              </a:lnSpc>
              <a:spcBef>
                <a:spcPts val="40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20 minutes	Examen de la présentation du </a:t>
            </a:r>
            <a:r>
              <a:rPr lang="fr-FR" sz="1600" err="1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Carana</a:t>
            </a: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,  du cadre de l’étude de cas et des cartes de rôles 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1551940" marR="789940" indent="-797560">
              <a:lnSpc>
                <a:spcPct val="102000"/>
              </a:lnSpc>
              <a:spcBef>
                <a:spcPts val="40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30 minutes	Exercice de simulation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754380" marR="0">
              <a:spcBef>
                <a:spcPts val="10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45 minutes	Bilan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 marL="754380" marR="0">
              <a:spcBef>
                <a:spcPts val="35"/>
              </a:spcBef>
              <a:buNone/>
              <a:tabLst>
                <a:tab pos="1551940" algn="l"/>
              </a:tabLst>
            </a:pPr>
            <a:r>
              <a:rPr lang="fr-FR" sz="160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15 minutes	Pause</a:t>
            </a:r>
            <a:endParaRPr lang="en-US" sz="1600">
              <a:effectLst/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</a:endParaRPr>
          </a:p>
          <a:p>
            <a:pPr>
              <a:buNone/>
            </a:pPr>
            <a:r>
              <a:rPr lang="fr-FR" sz="1600" kern="0">
                <a:solidFill>
                  <a:srgbClr val="FFFFFF"/>
                </a:solidFill>
                <a:effectLst/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           30 minutes	Présentation sur l’intégration des questions de genre dans les activités militaires</a:t>
            </a:r>
          </a:p>
          <a:p>
            <a:pPr>
              <a:buNone/>
            </a:pPr>
            <a:endParaRPr lang="fr-FR" sz="1600" kern="0">
              <a:solidFill>
                <a:srgbClr val="FFFFFF"/>
              </a:solidFill>
              <a:latin typeface="Trebuchet MS" panose="020B0603020202020204" pitchFamily="34" charset="0"/>
            </a:endParaRPr>
          </a:p>
          <a:p>
            <a:pPr>
              <a:buNone/>
            </a:pPr>
            <a:endParaRPr lang="fr-FR" sz="1600" b="1">
              <a:solidFill>
                <a:schemeClr val="bg1"/>
              </a:solidFill>
            </a:endParaRPr>
          </a:p>
          <a:p>
            <a:pPr>
              <a:buNone/>
            </a:pPr>
            <a:endParaRPr lang="fr-FR" sz="1600"/>
          </a:p>
          <a:p>
            <a:pPr>
              <a:buNone/>
            </a:pPr>
            <a:endParaRPr lang="fr-FR" sz="1600"/>
          </a:p>
          <a:p>
            <a:pPr>
              <a:buNone/>
            </a:pPr>
            <a:endParaRPr lang="fr-FR" sz="16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061CD1-E158-DFE4-60EC-75A40908F5DB}"/>
              </a:ext>
            </a:extLst>
          </p:cNvPr>
          <p:cNvSpPr txBox="1"/>
          <p:nvPr/>
        </p:nvSpPr>
        <p:spPr>
          <a:xfrm>
            <a:off x="1073498" y="3705329"/>
            <a:ext cx="8839200" cy="17543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fr-FR" sz="1800" b="1" dirty="0">
                <a:solidFill>
                  <a:schemeClr val="bg1"/>
                </a:solidFill>
              </a:rPr>
              <a:t> DOCUMENTS D’APPUI</a:t>
            </a:r>
          </a:p>
          <a:p>
            <a:pPr>
              <a:buNone/>
            </a:pPr>
            <a:r>
              <a:rPr lang="fr-FR" sz="1800" b="1" dirty="0">
                <a:solidFill>
                  <a:schemeClr val="bg1"/>
                </a:solidFill>
              </a:rPr>
              <a:t>                </a:t>
            </a:r>
          </a:p>
          <a:p>
            <a:pPr marL="342900" indent="-342900">
              <a:buFont typeface="+mj-lt"/>
              <a:buAutoNum type="arabicPeriod"/>
            </a:pPr>
            <a:r>
              <a:rPr lang="fr-FR" sz="1800" b="1" dirty="0">
                <a:solidFill>
                  <a:schemeClr val="bg1"/>
                </a:solidFill>
              </a:rPr>
              <a:t>Présentation du </a:t>
            </a:r>
            <a:r>
              <a:rPr lang="fr-FR" b="1" err="1">
                <a:solidFill>
                  <a:schemeClr val="bg1"/>
                </a:solidFill>
              </a:rPr>
              <a:t>Carana</a:t>
            </a:r>
            <a:endParaRPr lang="fr-FR" b="1" dirty="0" err="1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fr-FR" b="1" dirty="0">
                <a:solidFill>
                  <a:schemeClr val="bg1"/>
                </a:solidFill>
              </a:rPr>
              <a:t>Cadre</a:t>
            </a:r>
            <a:r>
              <a:rPr lang="fr-FR" sz="1800" b="1" dirty="0">
                <a:solidFill>
                  <a:schemeClr val="bg1"/>
                </a:solidFill>
              </a:rPr>
              <a:t> de l’étude de cas</a:t>
            </a: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fr-FR" b="1" dirty="0">
                <a:solidFill>
                  <a:schemeClr val="bg1"/>
                </a:solidFill>
              </a:rPr>
              <a:t>Vue d’ensemble de l’exercice</a:t>
            </a:r>
            <a:endParaRPr lang="fr-FR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fr-FR" b="1" dirty="0">
                <a:solidFill>
                  <a:schemeClr val="bg1"/>
                </a:solidFill>
              </a:rPr>
              <a:t>Cartes de rôles [à distribuer par l’animateur(</a:t>
            </a:r>
            <a:r>
              <a:rPr lang="fr-FR" b="1" dirty="0" err="1">
                <a:solidFill>
                  <a:schemeClr val="bg1"/>
                </a:solidFill>
              </a:rPr>
              <a:t>trice</a:t>
            </a:r>
            <a:r>
              <a:rPr lang="fr-FR" b="1" dirty="0">
                <a:solidFill>
                  <a:schemeClr val="bg1"/>
                </a:solidFill>
              </a:rPr>
              <a:t>)]</a:t>
            </a:r>
            <a:r>
              <a:rPr lang="fr-FR" sz="1800" b="1" dirty="0">
                <a:solidFill>
                  <a:schemeClr val="bg1"/>
                </a:solidFill>
              </a:rPr>
              <a:t>	                </a:t>
            </a:r>
            <a:r>
              <a:rPr lang="fr-FR" b="1" dirty="0">
                <a:solidFill>
                  <a:schemeClr val="bg1"/>
                </a:solidFill>
              </a:rPr>
              <a:t> </a:t>
            </a:r>
            <a:r>
              <a:rPr lang="fr-FR" sz="1800" b="1" dirty="0">
                <a:solidFill>
                  <a:schemeClr val="bg1"/>
                </a:solidFill>
              </a:rPr>
              <a:t>           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" name="TextBox 16">
            <a:extLst>
              <a:ext uri="{FF2B5EF4-FFF2-40B4-BE49-F238E27FC236}">
                <a16:creationId xmlns:a16="http://schemas.microsoft.com/office/drawing/2014/main" id="{B91673E7-5887-0248-30A5-532A50EC34DD}"/>
              </a:ext>
            </a:extLst>
          </p:cNvPr>
          <p:cNvSpPr txBox="1"/>
          <p:nvPr/>
        </p:nvSpPr>
        <p:spPr>
          <a:xfrm>
            <a:off x="6935036" y="4262174"/>
            <a:ext cx="4706815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fr-FR" sz="1800" b="1" dirty="0">
                <a:solidFill>
                  <a:schemeClr val="bg1"/>
                </a:solidFill>
              </a:rPr>
              <a:t>5. Liste de </a:t>
            </a:r>
            <a:r>
              <a:rPr lang="fr-FR" b="1" dirty="0">
                <a:solidFill>
                  <a:schemeClr val="bg1"/>
                </a:solidFill>
              </a:rPr>
              <a:t>contrôle</a:t>
            </a:r>
          </a:p>
        </p:txBody>
      </p:sp>
    </p:spTree>
    <p:extLst>
      <p:ext uri="{BB962C8B-B14F-4D97-AF65-F5344CB8AC3E}">
        <p14:creationId xmlns:p14="http://schemas.microsoft.com/office/powerpoint/2010/main" val="3594624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502E00-8CAF-46AE-82F3-FAEAECCF2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Cadre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AF8DC03-4CFB-4880-B348-16BFB85E7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en-GB" sz="1800" b="1" dirty="0">
                <a:ea typeface="+mn-lt"/>
                <a:cs typeface="+mn-lt"/>
              </a:rPr>
              <a:t>Équipe :</a:t>
            </a:r>
            <a:r>
              <a:rPr lang="en-GB" sz="1800" dirty="0">
                <a:ea typeface="+mn-lt"/>
                <a:cs typeface="+mn-lt"/>
              </a:rPr>
              <a:t> Vous </a:t>
            </a:r>
            <a:r>
              <a:rPr lang="en-GB" sz="1800" dirty="0" err="1">
                <a:ea typeface="+mn-lt"/>
                <a:cs typeface="+mn-lt"/>
              </a:rPr>
              <a:t>êtes</a:t>
            </a:r>
            <a:r>
              <a:rPr lang="en-GB" sz="1800" dirty="0">
                <a:ea typeface="+mn-lt"/>
                <a:cs typeface="+mn-lt"/>
              </a:rPr>
              <a:t> un homme, </a:t>
            </a:r>
            <a:r>
              <a:rPr lang="en-GB" sz="1800" dirty="0" err="1">
                <a:ea typeface="+mn-lt"/>
                <a:cs typeface="+mn-lt"/>
              </a:rPr>
              <a:t>officier</a:t>
            </a:r>
            <a:r>
              <a:rPr lang="en-GB" sz="1800" dirty="0">
                <a:ea typeface="+mn-lt"/>
                <a:cs typeface="+mn-lt"/>
              </a:rPr>
              <a:t> du </a:t>
            </a:r>
            <a:r>
              <a:rPr lang="en-GB" sz="1800" dirty="0" err="1">
                <a:ea typeface="+mn-lt"/>
                <a:cs typeface="+mn-lt"/>
              </a:rPr>
              <a:t>bataillon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d’infanterie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actuellement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déployé</a:t>
            </a:r>
            <a:r>
              <a:rPr lang="en-GB" sz="1800" dirty="0">
                <a:ea typeface="+mn-lt"/>
                <a:cs typeface="+mn-lt"/>
              </a:rPr>
              <a:t> au point de </a:t>
            </a:r>
            <a:r>
              <a:rPr lang="en-GB" sz="1800" dirty="0" err="1">
                <a:ea typeface="+mn-lt"/>
                <a:cs typeface="+mn-lt"/>
              </a:rPr>
              <a:t>contrôle</a:t>
            </a:r>
            <a:r>
              <a:rPr lang="en-GB" sz="1800" dirty="0">
                <a:ea typeface="+mn-lt"/>
                <a:cs typeface="+mn-lt"/>
              </a:rPr>
              <a:t> des Nations </a:t>
            </a:r>
            <a:r>
              <a:rPr lang="en-GB" sz="1800" dirty="0" err="1">
                <a:ea typeface="+mn-lt"/>
                <a:cs typeface="+mn-lt"/>
              </a:rPr>
              <a:t>Unies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situé</a:t>
            </a:r>
            <a:r>
              <a:rPr lang="en-GB" sz="1800" dirty="0">
                <a:ea typeface="+mn-lt"/>
                <a:cs typeface="+mn-lt"/>
              </a:rPr>
              <a:t> dans le village de Lora, qui se </a:t>
            </a:r>
            <a:r>
              <a:rPr lang="en-GB" sz="1800" dirty="0" err="1">
                <a:ea typeface="+mn-lt"/>
                <a:cs typeface="+mn-lt"/>
              </a:rPr>
              <a:t>trouve</a:t>
            </a:r>
            <a:r>
              <a:rPr lang="en-GB" sz="1800" dirty="0">
                <a:ea typeface="+mn-lt"/>
                <a:cs typeface="+mn-lt"/>
              </a:rPr>
              <a:t> à environ 50 km du </a:t>
            </a:r>
            <a:r>
              <a:rPr lang="en-GB" sz="1800" dirty="0" err="1">
                <a:ea typeface="+mn-lt"/>
                <a:cs typeface="+mn-lt"/>
              </a:rPr>
              <a:t>Rimosa</a:t>
            </a:r>
            <a:r>
              <a:rPr lang="en-GB" sz="1800" dirty="0">
                <a:ea typeface="+mn-lt"/>
                <a:cs typeface="+mn-lt"/>
              </a:rPr>
              <a:t>, un pays </a:t>
            </a:r>
            <a:r>
              <a:rPr lang="en-GB" sz="1800" dirty="0" err="1">
                <a:ea typeface="+mn-lt"/>
                <a:cs typeface="+mn-lt"/>
              </a:rPr>
              <a:t>voisin</a:t>
            </a:r>
            <a:r>
              <a:rPr lang="en-GB" sz="1800" dirty="0">
                <a:ea typeface="+mn-lt"/>
                <a:cs typeface="+mn-lt"/>
              </a:rPr>
              <a:t>. Vous </a:t>
            </a:r>
            <a:r>
              <a:rPr lang="en-GB" sz="1800" dirty="0" err="1">
                <a:ea typeface="+mn-lt"/>
                <a:cs typeface="+mn-lt"/>
              </a:rPr>
              <a:t>travaillez</a:t>
            </a:r>
            <a:r>
              <a:rPr lang="en-GB" sz="1800" dirty="0">
                <a:ea typeface="+mn-lt"/>
                <a:cs typeface="+mn-lt"/>
              </a:rPr>
              <a:t> avec deux </a:t>
            </a:r>
            <a:r>
              <a:rPr lang="en-GB" sz="1800" dirty="0" err="1">
                <a:ea typeface="+mn-lt"/>
                <a:cs typeface="+mn-lt"/>
              </a:rPr>
              <a:t>autres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collègues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masculins</a:t>
            </a:r>
            <a:r>
              <a:rPr lang="en-GB" sz="1800" dirty="0">
                <a:ea typeface="+mn-lt"/>
                <a:cs typeface="+mn-lt"/>
              </a:rPr>
              <a:t> qui font </a:t>
            </a:r>
            <a:r>
              <a:rPr lang="en-GB" sz="1800" dirty="0" err="1">
                <a:ea typeface="+mn-lt"/>
                <a:cs typeface="+mn-lt"/>
              </a:rPr>
              <a:t>partie</a:t>
            </a:r>
            <a:r>
              <a:rPr lang="en-GB" sz="1800" dirty="0">
                <a:ea typeface="+mn-lt"/>
                <a:cs typeface="+mn-lt"/>
              </a:rPr>
              <a:t> de </a:t>
            </a:r>
            <a:r>
              <a:rPr lang="en-GB" sz="1800" dirty="0" err="1">
                <a:ea typeface="+mn-lt"/>
                <a:cs typeface="+mn-lt"/>
              </a:rPr>
              <a:t>votre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unité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d’infanterie</a:t>
            </a:r>
            <a:r>
              <a:rPr lang="en-GB" sz="1800" dirty="0">
                <a:ea typeface="+mn-lt"/>
                <a:cs typeface="+mn-lt"/>
              </a:rPr>
              <a:t> et avec un assistant </a:t>
            </a:r>
            <a:r>
              <a:rPr lang="en-GB" sz="1800" dirty="0" err="1">
                <a:ea typeface="+mn-lt"/>
                <a:cs typeface="+mn-lt"/>
              </a:rPr>
              <a:t>multilingue</a:t>
            </a:r>
            <a:r>
              <a:rPr lang="en-GB" sz="1800" dirty="0">
                <a:ea typeface="+mn-lt"/>
                <a:cs typeface="+mn-lt"/>
              </a:rPr>
              <a:t>, un homme </a:t>
            </a:r>
            <a:r>
              <a:rPr lang="en-GB" sz="1800" dirty="0" err="1">
                <a:ea typeface="+mn-lt"/>
                <a:cs typeface="+mn-lt"/>
              </a:rPr>
              <a:t>également</a:t>
            </a:r>
            <a:r>
              <a:rPr lang="en-GB" sz="1800" dirty="0">
                <a:ea typeface="+mn-lt"/>
                <a:cs typeface="+mn-lt"/>
              </a:rPr>
              <a:t>. Une </a:t>
            </a:r>
            <a:r>
              <a:rPr lang="en-GB" sz="1800" dirty="0" err="1">
                <a:ea typeface="+mn-lt"/>
                <a:cs typeface="+mn-lt"/>
              </a:rPr>
              <a:t>policière</a:t>
            </a:r>
            <a:r>
              <a:rPr lang="en-GB" sz="1800" dirty="0">
                <a:ea typeface="+mn-lt"/>
                <a:cs typeface="+mn-lt"/>
              </a:rPr>
              <a:t> des Nations </a:t>
            </a:r>
            <a:r>
              <a:rPr lang="en-GB" sz="1800" dirty="0" err="1">
                <a:ea typeface="+mn-lt"/>
                <a:cs typeface="+mn-lt"/>
              </a:rPr>
              <a:t>Unies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est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également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présente</a:t>
            </a:r>
            <a:r>
              <a:rPr lang="en-GB" sz="1800" dirty="0">
                <a:ea typeface="+mn-lt"/>
                <a:cs typeface="+mn-lt"/>
              </a:rPr>
              <a:t>.</a:t>
            </a:r>
            <a:endParaRPr lang="fr-FR"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GB" sz="1800" b="1" dirty="0" err="1">
                <a:ea typeface="+mn-lt"/>
                <a:cs typeface="+mn-lt"/>
              </a:rPr>
              <a:t>Contexte</a:t>
            </a:r>
            <a:r>
              <a:rPr lang="en-GB" sz="1800" b="1" dirty="0">
                <a:ea typeface="+mn-lt"/>
                <a:cs typeface="+mn-lt"/>
              </a:rPr>
              <a:t> :</a:t>
            </a:r>
            <a:r>
              <a:rPr lang="en-GB" sz="1800" dirty="0">
                <a:ea typeface="+mn-lt"/>
                <a:cs typeface="+mn-lt"/>
              </a:rPr>
              <a:t> Le point de </a:t>
            </a:r>
            <a:r>
              <a:rPr lang="en-GB" sz="1800" dirty="0" err="1">
                <a:ea typeface="+mn-lt"/>
                <a:cs typeface="+mn-lt"/>
              </a:rPr>
              <a:t>contrôle</a:t>
            </a:r>
            <a:r>
              <a:rPr lang="en-GB" sz="1800" dirty="0">
                <a:ea typeface="+mn-lt"/>
                <a:cs typeface="+mn-lt"/>
              </a:rPr>
              <a:t> (poste fixe) a </a:t>
            </a:r>
            <a:r>
              <a:rPr lang="en-GB" sz="1800" dirty="0" err="1">
                <a:ea typeface="+mn-lt"/>
                <a:cs typeface="+mn-lt"/>
              </a:rPr>
              <a:t>été</a:t>
            </a:r>
            <a:r>
              <a:rPr lang="en-GB" sz="1800" dirty="0">
                <a:ea typeface="+mn-lt"/>
                <a:cs typeface="+mn-lt"/>
              </a:rPr>
              <a:t> mis </a:t>
            </a:r>
            <a:r>
              <a:rPr lang="en-GB" sz="1800" dirty="0" err="1">
                <a:ea typeface="+mn-lt"/>
                <a:cs typeface="+mn-lt"/>
              </a:rPr>
              <a:t>en</a:t>
            </a:r>
            <a:r>
              <a:rPr lang="en-GB" sz="1800" dirty="0">
                <a:ea typeface="+mn-lt"/>
                <a:cs typeface="+mn-lt"/>
              </a:rPr>
              <a:t> place il y a un an par la Mission </a:t>
            </a:r>
            <a:r>
              <a:rPr lang="en-GB" sz="1800" dirty="0" err="1">
                <a:ea typeface="+mn-lt"/>
                <a:cs typeface="+mn-lt"/>
              </a:rPr>
              <a:t>d’assistance</a:t>
            </a:r>
            <a:r>
              <a:rPr lang="en-GB" sz="1800" dirty="0">
                <a:ea typeface="+mn-lt"/>
                <a:cs typeface="+mn-lt"/>
              </a:rPr>
              <a:t> des Nations </a:t>
            </a:r>
            <a:r>
              <a:rPr lang="en-GB" sz="1800" dirty="0" err="1">
                <a:ea typeface="+mn-lt"/>
                <a:cs typeface="+mn-lt"/>
              </a:rPr>
              <a:t>Unies</a:t>
            </a:r>
            <a:r>
              <a:rPr lang="en-GB" sz="1800" dirty="0">
                <a:ea typeface="+mn-lt"/>
                <a:cs typeface="+mn-lt"/>
              </a:rPr>
              <a:t> au Carana (MANUC), à la </a:t>
            </a:r>
            <a:r>
              <a:rPr lang="en-GB" sz="1800" dirty="0" err="1">
                <a:ea typeface="+mn-lt"/>
                <a:cs typeface="+mn-lt"/>
              </a:rPr>
              <a:t>demande</a:t>
            </a:r>
            <a:r>
              <a:rPr lang="en-GB" sz="1800" dirty="0">
                <a:ea typeface="+mn-lt"/>
                <a:cs typeface="+mn-lt"/>
              </a:rPr>
              <a:t> du Gouvernement du Carana et avec </a:t>
            </a:r>
            <a:r>
              <a:rPr lang="en-GB" sz="1800" dirty="0" err="1">
                <a:ea typeface="+mn-lt"/>
                <a:cs typeface="+mn-lt"/>
              </a:rPr>
              <a:t>l’approbation</a:t>
            </a:r>
            <a:r>
              <a:rPr lang="en-GB" sz="1800" dirty="0">
                <a:ea typeface="+mn-lt"/>
                <a:cs typeface="+mn-lt"/>
              </a:rPr>
              <a:t> du Gouvernement du </a:t>
            </a:r>
            <a:r>
              <a:rPr lang="en-GB" sz="1800" dirty="0" err="1">
                <a:ea typeface="+mn-lt"/>
                <a:cs typeface="+mn-lt"/>
              </a:rPr>
              <a:t>Rimosa</a:t>
            </a:r>
            <a:r>
              <a:rPr lang="en-GB" sz="1800" dirty="0">
                <a:ea typeface="+mn-lt"/>
                <a:cs typeface="+mn-lt"/>
              </a:rPr>
              <a:t>. Son </a:t>
            </a:r>
            <a:r>
              <a:rPr lang="en-GB" sz="1800" dirty="0" err="1">
                <a:ea typeface="+mn-lt"/>
                <a:cs typeface="+mn-lt"/>
              </a:rPr>
              <a:t>objectif</a:t>
            </a:r>
            <a:r>
              <a:rPr lang="en-GB" sz="1800" dirty="0">
                <a:ea typeface="+mn-lt"/>
                <a:cs typeface="+mn-lt"/>
              </a:rPr>
              <a:t> principal </a:t>
            </a:r>
            <a:r>
              <a:rPr lang="en-GB" sz="1800" dirty="0" err="1">
                <a:ea typeface="+mn-lt"/>
                <a:cs typeface="+mn-lt"/>
              </a:rPr>
              <a:t>est</a:t>
            </a:r>
            <a:r>
              <a:rPr lang="en-GB" sz="1800" dirty="0">
                <a:ea typeface="+mn-lt"/>
                <a:cs typeface="+mn-lt"/>
              </a:rPr>
              <a:t> de </a:t>
            </a:r>
            <a:r>
              <a:rPr lang="en-GB" sz="1800" dirty="0" err="1">
                <a:ea typeface="+mn-lt"/>
                <a:cs typeface="+mn-lt"/>
              </a:rPr>
              <a:t>veiller</a:t>
            </a:r>
            <a:r>
              <a:rPr lang="en-GB" sz="1800" dirty="0">
                <a:ea typeface="+mn-lt"/>
                <a:cs typeface="+mn-lt"/>
              </a:rPr>
              <a:t> au respect du </a:t>
            </a:r>
            <a:r>
              <a:rPr lang="en-GB" sz="1800" dirty="0" err="1">
                <a:ea typeface="+mn-lt"/>
                <a:cs typeface="+mn-lt"/>
              </a:rPr>
              <a:t>Traité</a:t>
            </a:r>
            <a:r>
              <a:rPr lang="en-GB" sz="1800" dirty="0">
                <a:ea typeface="+mn-lt"/>
                <a:cs typeface="+mn-lt"/>
              </a:rPr>
              <a:t> de </a:t>
            </a:r>
            <a:r>
              <a:rPr lang="en-GB" sz="1800" dirty="0" err="1">
                <a:ea typeface="+mn-lt"/>
                <a:cs typeface="+mn-lt"/>
              </a:rPr>
              <a:t>paix</a:t>
            </a:r>
            <a:r>
              <a:rPr lang="en-GB" sz="1800" dirty="0">
                <a:ea typeface="+mn-lt"/>
                <a:cs typeface="+mn-lt"/>
              </a:rPr>
              <a:t> de Kalari, </a:t>
            </a:r>
            <a:r>
              <a:rPr lang="en-GB" sz="1800" dirty="0" err="1">
                <a:ea typeface="+mn-lt"/>
                <a:cs typeface="+mn-lt"/>
              </a:rPr>
              <a:t>signé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en</a:t>
            </a:r>
            <a:r>
              <a:rPr lang="en-GB" sz="1800" dirty="0">
                <a:ea typeface="+mn-lt"/>
                <a:cs typeface="+mn-lt"/>
              </a:rPr>
              <a:t> 2021. Pour </a:t>
            </a:r>
            <a:r>
              <a:rPr lang="en-GB" sz="1800" dirty="0" err="1">
                <a:ea typeface="+mn-lt"/>
                <a:cs typeface="+mn-lt"/>
              </a:rPr>
              <a:t>être</a:t>
            </a:r>
            <a:r>
              <a:rPr lang="en-GB" sz="1800" dirty="0">
                <a:ea typeface="+mn-lt"/>
                <a:cs typeface="+mn-lt"/>
              </a:rPr>
              <a:t> plus précis, il a </a:t>
            </a:r>
            <a:r>
              <a:rPr lang="en-GB" sz="1800" dirty="0" err="1">
                <a:ea typeface="+mn-lt"/>
                <a:cs typeface="+mn-lt"/>
              </a:rPr>
              <a:t>été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installé</a:t>
            </a:r>
            <a:r>
              <a:rPr lang="en-GB" sz="1800" dirty="0">
                <a:ea typeface="+mn-lt"/>
                <a:cs typeface="+mn-lt"/>
              </a:rPr>
              <a:t> pour </a:t>
            </a:r>
            <a:r>
              <a:rPr lang="en-GB" sz="1800" dirty="0" err="1">
                <a:ea typeface="+mn-lt"/>
                <a:cs typeface="+mn-lt"/>
              </a:rPr>
              <a:t>offrir</a:t>
            </a:r>
            <a:r>
              <a:rPr lang="en-GB" sz="1800" dirty="0">
                <a:ea typeface="+mn-lt"/>
                <a:cs typeface="+mn-lt"/>
              </a:rPr>
              <a:t> à la population un </a:t>
            </a:r>
            <a:r>
              <a:rPr lang="en-GB" sz="1800" dirty="0" err="1">
                <a:ea typeface="+mn-lt"/>
                <a:cs typeface="+mn-lt"/>
              </a:rPr>
              <a:t>environnement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sûr</a:t>
            </a:r>
            <a:r>
              <a:rPr lang="en-GB" sz="1800" dirty="0">
                <a:ea typeface="+mn-lt"/>
                <a:cs typeface="+mn-lt"/>
              </a:rPr>
              <a:t> et </a:t>
            </a:r>
            <a:r>
              <a:rPr lang="en-GB" sz="1800" dirty="0" err="1">
                <a:ea typeface="+mn-lt"/>
                <a:cs typeface="+mn-lt"/>
              </a:rPr>
              <a:t>sécurisé</a:t>
            </a:r>
            <a:r>
              <a:rPr lang="en-GB" sz="1800" dirty="0">
                <a:ea typeface="+mn-lt"/>
                <a:cs typeface="+mn-lt"/>
              </a:rPr>
              <a:t>, </a:t>
            </a:r>
            <a:r>
              <a:rPr lang="en-GB" sz="1800" dirty="0" err="1">
                <a:ea typeface="+mn-lt"/>
                <a:cs typeface="+mn-lt"/>
              </a:rPr>
              <a:t>en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empêchant</a:t>
            </a:r>
            <a:r>
              <a:rPr lang="en-GB" sz="1800" dirty="0">
                <a:ea typeface="+mn-lt"/>
                <a:cs typeface="+mn-lt"/>
              </a:rPr>
              <a:t> les </a:t>
            </a:r>
            <a:r>
              <a:rPr lang="en-GB" sz="1800" dirty="0" err="1">
                <a:ea typeface="+mn-lt"/>
                <a:cs typeface="+mn-lt"/>
              </a:rPr>
              <a:t>groupes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armés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opérant</a:t>
            </a:r>
            <a:r>
              <a:rPr lang="en-GB" sz="1800" dirty="0">
                <a:ea typeface="+mn-lt"/>
                <a:cs typeface="+mn-lt"/>
              </a:rPr>
              <a:t> des deux </a:t>
            </a:r>
            <a:r>
              <a:rPr lang="en-GB" sz="1800" dirty="0" err="1">
                <a:ea typeface="+mn-lt"/>
                <a:cs typeface="+mn-lt"/>
              </a:rPr>
              <a:t>côtés</a:t>
            </a:r>
            <a:r>
              <a:rPr lang="en-GB" sz="1800" dirty="0">
                <a:ea typeface="+mn-lt"/>
                <a:cs typeface="+mn-lt"/>
              </a:rPr>
              <a:t> de la </a:t>
            </a:r>
            <a:r>
              <a:rPr lang="en-GB" sz="1800" dirty="0" err="1">
                <a:ea typeface="+mn-lt"/>
                <a:cs typeface="+mn-lt"/>
              </a:rPr>
              <a:t>frontière</a:t>
            </a:r>
            <a:r>
              <a:rPr lang="en-GB" sz="1800" dirty="0">
                <a:ea typeface="+mn-lt"/>
                <a:cs typeface="+mn-lt"/>
              </a:rPr>
              <a:t> de faire passer des armes </a:t>
            </a:r>
            <a:r>
              <a:rPr lang="en-GB" sz="1800" dirty="0" err="1">
                <a:ea typeface="+mn-lt"/>
                <a:cs typeface="+mn-lt"/>
              </a:rPr>
              <a:t>en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contrebande</a:t>
            </a:r>
            <a:r>
              <a:rPr lang="en-GB" sz="1800" dirty="0">
                <a:ea typeface="+mn-lt"/>
                <a:cs typeface="+mn-lt"/>
              </a:rPr>
              <a:t> et de </a:t>
            </a:r>
            <a:r>
              <a:rPr lang="en-GB" sz="1800" dirty="0" err="1">
                <a:ea typeface="+mn-lt"/>
                <a:cs typeface="+mn-lt"/>
              </a:rPr>
              <a:t>franchir</a:t>
            </a:r>
            <a:r>
              <a:rPr lang="en-GB" sz="1800" dirty="0">
                <a:ea typeface="+mn-lt"/>
                <a:cs typeface="+mn-lt"/>
              </a:rPr>
              <a:t> la </a:t>
            </a:r>
            <a:r>
              <a:rPr lang="en-GB" sz="1800" dirty="0" err="1">
                <a:ea typeface="+mn-lt"/>
                <a:cs typeface="+mn-lt"/>
              </a:rPr>
              <a:t>frontière</a:t>
            </a:r>
            <a:r>
              <a:rPr lang="en-GB" sz="1800" dirty="0">
                <a:ea typeface="+mn-lt"/>
                <a:cs typeface="+mn-lt"/>
              </a:rPr>
              <a:t>.</a:t>
            </a:r>
            <a:endParaRPr lang="en-GB"/>
          </a:p>
          <a:p>
            <a:pPr marL="0" indent="0" algn="just">
              <a:buNone/>
            </a:pPr>
            <a:r>
              <a:rPr lang="en-GB" sz="1800" b="1" dirty="0">
                <a:ea typeface="+mn-lt"/>
                <a:cs typeface="+mn-lt"/>
              </a:rPr>
              <a:t>Relations </a:t>
            </a:r>
            <a:r>
              <a:rPr lang="en-GB" sz="1800" b="1" dirty="0" err="1">
                <a:ea typeface="+mn-lt"/>
                <a:cs typeface="+mn-lt"/>
              </a:rPr>
              <a:t>transfrontières</a:t>
            </a:r>
            <a:r>
              <a:rPr lang="en-GB" sz="1800" b="1" dirty="0">
                <a:ea typeface="+mn-lt"/>
                <a:cs typeface="+mn-lt"/>
              </a:rPr>
              <a:t> :</a:t>
            </a:r>
            <a:r>
              <a:rPr lang="en-GB" sz="1800" dirty="0">
                <a:ea typeface="+mn-lt"/>
                <a:cs typeface="+mn-lt"/>
              </a:rPr>
              <a:t> Les relations entre le </a:t>
            </a:r>
            <a:r>
              <a:rPr lang="en-GB" sz="1800" dirty="0" err="1">
                <a:ea typeface="+mn-lt"/>
                <a:cs typeface="+mn-lt"/>
              </a:rPr>
              <a:t>Rimosa</a:t>
            </a:r>
            <a:r>
              <a:rPr lang="en-GB" sz="1800" dirty="0">
                <a:ea typeface="+mn-lt"/>
                <a:cs typeface="+mn-lt"/>
              </a:rPr>
              <a:t> et le Carana </a:t>
            </a:r>
            <a:r>
              <a:rPr lang="en-GB" sz="1800" dirty="0" err="1">
                <a:ea typeface="+mn-lt"/>
                <a:cs typeface="+mn-lt"/>
              </a:rPr>
              <a:t>sont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tendues</a:t>
            </a:r>
            <a:r>
              <a:rPr lang="en-GB" sz="1800" dirty="0">
                <a:ea typeface="+mn-lt"/>
                <a:cs typeface="+mn-lt"/>
              </a:rPr>
              <a:t>. Le Gouvernement </a:t>
            </a:r>
            <a:r>
              <a:rPr lang="en-GB" sz="1800" dirty="0" err="1">
                <a:ea typeface="+mn-lt"/>
                <a:cs typeface="+mn-lt"/>
              </a:rPr>
              <a:t>majoritaire</a:t>
            </a:r>
            <a:r>
              <a:rPr lang="en-GB" sz="1800" dirty="0">
                <a:ea typeface="+mn-lt"/>
                <a:cs typeface="+mn-lt"/>
              </a:rPr>
              <a:t> du </a:t>
            </a:r>
            <a:r>
              <a:rPr lang="en-GB" sz="1800" dirty="0" err="1">
                <a:ea typeface="+mn-lt"/>
                <a:cs typeface="+mn-lt"/>
              </a:rPr>
              <a:t>Rimosa</a:t>
            </a:r>
            <a:r>
              <a:rPr lang="en-GB" sz="1800" dirty="0">
                <a:ea typeface="+mn-lt"/>
                <a:cs typeface="+mn-lt"/>
              </a:rPr>
              <a:t>, </a:t>
            </a:r>
            <a:r>
              <a:rPr lang="en-GB" sz="1800" dirty="0" err="1">
                <a:ea typeface="+mn-lt"/>
                <a:cs typeface="+mn-lt"/>
              </a:rPr>
              <a:t>formé</a:t>
            </a:r>
            <a:r>
              <a:rPr lang="en-GB" sz="1800" dirty="0">
                <a:ea typeface="+mn-lt"/>
                <a:cs typeface="+mn-lt"/>
              </a:rPr>
              <a:t> par les Tatsi, </a:t>
            </a:r>
            <a:r>
              <a:rPr lang="en-GB" sz="1800" dirty="0" err="1">
                <a:ea typeface="+mn-lt"/>
                <a:cs typeface="+mn-lt"/>
              </a:rPr>
              <a:t>est</a:t>
            </a:r>
            <a:r>
              <a:rPr lang="en-GB" sz="1800" dirty="0">
                <a:ea typeface="+mn-lt"/>
                <a:cs typeface="+mn-lt"/>
              </a:rPr>
              <a:t> au bord de la guerre civile avec les </a:t>
            </a:r>
            <a:r>
              <a:rPr lang="en-GB" sz="1800" dirty="0" err="1">
                <a:ea typeface="+mn-lt"/>
                <a:cs typeface="+mn-lt"/>
              </a:rPr>
              <a:t>Elassi</a:t>
            </a:r>
            <a:r>
              <a:rPr lang="en-GB" sz="1800" dirty="0">
                <a:ea typeface="+mn-lt"/>
                <a:cs typeface="+mn-lt"/>
              </a:rPr>
              <a:t>, </a:t>
            </a:r>
            <a:r>
              <a:rPr lang="en-GB" sz="1800" dirty="0" err="1">
                <a:ea typeface="+mn-lt"/>
                <a:cs typeface="+mn-lt"/>
              </a:rPr>
              <a:t>minorité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musulmane</a:t>
            </a:r>
            <a:r>
              <a:rPr lang="en-GB" sz="1800" dirty="0">
                <a:ea typeface="+mn-lt"/>
                <a:cs typeface="+mn-lt"/>
              </a:rPr>
              <a:t> du pays, </a:t>
            </a:r>
            <a:r>
              <a:rPr lang="en-GB" sz="1800" dirty="0" err="1">
                <a:ea typeface="+mn-lt"/>
                <a:cs typeface="+mn-lt"/>
              </a:rPr>
              <a:t>ce</a:t>
            </a:r>
            <a:r>
              <a:rPr lang="en-GB" sz="1800" dirty="0">
                <a:ea typeface="+mn-lt"/>
                <a:cs typeface="+mn-lt"/>
              </a:rPr>
              <a:t> qui a </a:t>
            </a:r>
            <a:r>
              <a:rPr lang="en-GB" sz="1800" dirty="0" err="1">
                <a:ea typeface="+mn-lt"/>
                <a:cs typeface="+mn-lt"/>
              </a:rPr>
              <a:t>entraîné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l’arrivée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d’environ</a:t>
            </a:r>
            <a:r>
              <a:rPr lang="en-GB" sz="1800" dirty="0">
                <a:ea typeface="+mn-lt"/>
                <a:cs typeface="+mn-lt"/>
              </a:rPr>
              <a:t> 30 000 </a:t>
            </a:r>
            <a:r>
              <a:rPr lang="en-GB" sz="1800" dirty="0" err="1">
                <a:ea typeface="+mn-lt"/>
                <a:cs typeface="+mn-lt"/>
              </a:rPr>
              <a:t>réfugiés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elassi</a:t>
            </a:r>
            <a:r>
              <a:rPr lang="en-GB" sz="1800" dirty="0">
                <a:ea typeface="+mn-lt"/>
                <a:cs typeface="+mn-lt"/>
              </a:rPr>
              <a:t> dans le </a:t>
            </a:r>
            <a:r>
              <a:rPr lang="en-GB" sz="1800" dirty="0" err="1">
                <a:ea typeface="+mn-lt"/>
                <a:cs typeface="+mn-lt"/>
              </a:rPr>
              <a:t>sud</a:t>
            </a:r>
            <a:r>
              <a:rPr lang="en-GB" sz="1800" dirty="0">
                <a:ea typeface="+mn-lt"/>
                <a:cs typeface="+mn-lt"/>
              </a:rPr>
              <a:t> du Carana. Nombre de </a:t>
            </a:r>
            <a:r>
              <a:rPr lang="en-GB" sz="1800" dirty="0" err="1">
                <a:ea typeface="+mn-lt"/>
                <a:cs typeface="+mn-lt"/>
              </a:rPr>
              <a:t>ces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réfugiés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sont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hébergés</a:t>
            </a:r>
            <a:r>
              <a:rPr lang="en-GB" sz="1800" dirty="0">
                <a:ea typeface="+mn-lt"/>
                <a:cs typeface="+mn-lt"/>
              </a:rPr>
              <a:t> au camp Lora, près du village du </a:t>
            </a:r>
            <a:r>
              <a:rPr lang="en-GB" sz="1800" dirty="0" err="1">
                <a:ea typeface="+mn-lt"/>
                <a:cs typeface="+mn-lt"/>
              </a:rPr>
              <a:t>même</a:t>
            </a:r>
            <a:r>
              <a:rPr lang="en-GB" sz="1800" dirty="0">
                <a:ea typeface="+mn-lt"/>
                <a:cs typeface="+mn-lt"/>
              </a:rPr>
              <a:t> nom. La </a:t>
            </a:r>
            <a:r>
              <a:rPr lang="en-GB" sz="1800" dirty="0" err="1">
                <a:ea typeface="+mn-lt"/>
                <a:cs typeface="+mn-lt"/>
              </a:rPr>
              <a:t>contrebande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transfrontière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est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fréquente</a:t>
            </a:r>
            <a:r>
              <a:rPr lang="en-GB" sz="1800" dirty="0">
                <a:ea typeface="+mn-lt"/>
                <a:cs typeface="+mn-lt"/>
              </a:rPr>
              <a:t>.</a:t>
            </a:r>
            <a:endParaRPr lang="en-GB" dirty="0"/>
          </a:p>
          <a:p>
            <a:pPr marL="0" indent="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None/>
            </a:pPr>
            <a:endParaRPr lang="en-GB" sz="1800" b="1" noProof="0" dirty="0">
              <a:latin typeface="Calibri"/>
              <a:ea typeface="Calibri"/>
              <a:cs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9B3C36-DE97-098B-1FCB-7C2EB9DA01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90" b="95573" l="1842" r="94475">
                        <a14:foregroundMark x1="5525" y1="25521" x2="7692" y2="57031"/>
                        <a14:foregroundMark x1="7692" y1="57031" x2="7367" y2="64063"/>
                        <a14:foregroundMark x1="3522" y1="49963" x2="4984" y2="90625"/>
                        <a14:foregroundMark x1="4984" y1="90625" x2="4984" y2="90625"/>
                        <a14:foregroundMark x1="10726" y1="22396" x2="32503" y2="37240"/>
                        <a14:foregroundMark x1="20585" y1="14583" x2="37053" y2="16146"/>
                        <a14:foregroundMark x1="42362" y1="63802" x2="42362" y2="84115"/>
                        <a14:foregroundMark x1="14951" y1="34635" x2="14951" y2="34635"/>
                        <a14:foregroundMark x1="14410" y1="95573" x2="90899" y2="91146"/>
                        <a14:foregroundMark x1="55905" y1="52865" x2="71073" y2="52344"/>
                        <a14:foregroundMark x1="71073" y1="52344" x2="85265" y2="54427"/>
                        <a14:foregroundMark x1="92091" y1="51823" x2="93066" y2="93490"/>
                        <a14:foregroundMark x1="45395" y1="49219" x2="60997" y2="56771"/>
                        <a14:foregroundMark x1="82774" y1="47656" x2="93174" y2="49740"/>
                        <a14:foregroundMark x1="47887" y1="48438" x2="47887" y2="48438"/>
                        <a14:foregroundMark x1="50054" y1="50000" x2="50054" y2="50000"/>
                        <a14:foregroundMark x1="48971" y1="49479" x2="48971" y2="49479"/>
                        <a14:foregroundMark x1="48971" y1="49479" x2="53954" y2="49479"/>
                        <a14:foregroundMark x1="94475" y1="48698" x2="94475" y2="48698"/>
                        <a14:foregroundMark x1="3134" y1="74490" x2="3575" y2="82552"/>
                        <a14:foregroundMark x1="1950" y1="61719" x2="1950" y2="61719"/>
                        <a14:foregroundMark x1="2492" y1="55729" x2="2492" y2="55729"/>
                        <a14:foregroundMark x1="2275" y1="75521" x2="2275" y2="75521"/>
                        <a14:foregroundMark x1="40303" y1="15885" x2="40412" y2="23958"/>
                        <a14:foregroundMark x1="20585" y1="5990" x2="31311" y2="6771"/>
                        <a14:foregroundMark x1="14951" y1="18229" x2="14951" y2="18229"/>
                        <a14:foregroundMark x1="15276" y1="16927" x2="15276" y2="16927"/>
                        <a14:foregroundMark x1="15493" y1="13281" x2="15493" y2="13281"/>
                        <a14:foregroundMark x1="15168" y1="13802" x2="15710" y2="21094"/>
                        <a14:backgroundMark x1="351" y1="75521" x2="108" y2="90885"/>
                        <a14:backgroundMark x1="570" y1="61719" x2="351" y2="75521"/>
                        <a14:backgroundMark x1="665" y1="55729" x2="570" y2="61719"/>
                        <a14:backgroundMark x1="1300" y1="15625" x2="665" y2="55729"/>
                      </a14:backgroundRemoval>
                    </a14:imgEffect>
                  </a14:imgLayer>
                </a14:imgProps>
              </a:ext>
            </a:extLst>
          </a:blip>
          <a:srcRect b="4352"/>
          <a:stretch/>
        </p:blipFill>
        <p:spPr>
          <a:xfrm>
            <a:off x="7964706" y="342071"/>
            <a:ext cx="3389094" cy="134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41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235E24-37EE-4A50-83CD-04414A199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Cadre </a:t>
            </a:r>
            <a:r>
              <a:rPr lang="en-GB" noProof="0" dirty="0"/>
              <a:t>(</a:t>
            </a:r>
            <a:r>
              <a:rPr lang="en-GB" noProof="0" dirty="0" err="1"/>
              <a:t>ctd</a:t>
            </a:r>
            <a:r>
              <a:rPr lang="en-GB" noProof="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7598B7-0886-44B6-AF5E-2446CB0F5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3236"/>
            <a:ext cx="10515600" cy="49596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en-US" sz="1800" b="1" noProof="0" dirty="0">
                <a:effectLst/>
                <a:ea typeface="+mn-lt"/>
                <a:cs typeface="+mn-lt"/>
              </a:rPr>
              <a:t>Front</a:t>
            </a:r>
            <a:r>
              <a:rPr lang="en-US" sz="1800" b="1" dirty="0">
                <a:ea typeface="+mn-lt"/>
                <a:cs typeface="+mn-lt"/>
              </a:rPr>
              <a:t> de </a:t>
            </a:r>
            <a:r>
              <a:rPr lang="en-US" sz="1800" b="1" dirty="0" err="1">
                <a:ea typeface="+mn-lt"/>
                <a:cs typeface="+mn-lt"/>
              </a:rPr>
              <a:t>libération</a:t>
            </a:r>
            <a:r>
              <a:rPr lang="en-US" sz="1800" b="1" dirty="0">
                <a:ea typeface="+mn-lt"/>
                <a:cs typeface="+mn-lt"/>
              </a:rPr>
              <a:t> des </a:t>
            </a:r>
            <a:r>
              <a:rPr lang="en-US" sz="1800" b="1" dirty="0" err="1">
                <a:ea typeface="+mn-lt"/>
                <a:cs typeface="+mn-lt"/>
              </a:rPr>
              <a:t>Elassi</a:t>
            </a:r>
            <a:r>
              <a:rPr lang="en-US" sz="1800" b="1" dirty="0">
                <a:ea typeface="+mn-lt"/>
                <a:cs typeface="+mn-lt"/>
              </a:rPr>
              <a:t> (FLE) </a:t>
            </a:r>
            <a:r>
              <a:rPr lang="en-US" sz="1800" b="1" noProof="0" dirty="0">
                <a:effectLst/>
                <a:ea typeface="+mn-lt"/>
                <a:cs typeface="+mn-lt"/>
              </a:rPr>
              <a:t>:</a:t>
            </a:r>
            <a:r>
              <a:rPr lang="en-US" sz="1800" noProof="0" dirty="0">
                <a:effectLst/>
                <a:ea typeface="+mn-lt"/>
                <a:cs typeface="+mn-lt"/>
              </a:rPr>
              <a:t> </a:t>
            </a:r>
            <a:r>
              <a:rPr lang="en-US" sz="1800" dirty="0">
                <a:ea typeface="+mn-lt"/>
                <a:cs typeface="+mn-lt"/>
              </a:rPr>
              <a:t>Le FLE continue de </a:t>
            </a:r>
            <a:r>
              <a:rPr lang="en-US" sz="1800" dirty="0" err="1">
                <a:ea typeface="+mn-lt"/>
                <a:cs typeface="+mn-lt"/>
              </a:rPr>
              <a:t>mener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une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guérilla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contre</a:t>
            </a:r>
            <a:r>
              <a:rPr lang="en-US" sz="1800" dirty="0">
                <a:ea typeface="+mn-lt"/>
                <a:cs typeface="+mn-lt"/>
              </a:rPr>
              <a:t> le Gouvernement du </a:t>
            </a:r>
            <a:r>
              <a:rPr lang="en-US" sz="1800" noProof="0" dirty="0" err="1">
                <a:effectLst/>
                <a:ea typeface="+mn-lt"/>
                <a:cs typeface="+mn-lt"/>
              </a:rPr>
              <a:t>Rimosa</a:t>
            </a:r>
            <a:r>
              <a:rPr lang="en-US" sz="1800" noProof="0" dirty="0">
                <a:effectLst/>
                <a:ea typeface="+mn-lt"/>
                <a:cs typeface="+mn-lt"/>
              </a:rPr>
              <a:t> </a:t>
            </a:r>
            <a:r>
              <a:rPr lang="en-US" sz="1800" dirty="0">
                <a:ea typeface="+mn-lt"/>
                <a:cs typeface="+mn-lt"/>
              </a:rPr>
              <a:t>et </a:t>
            </a:r>
            <a:r>
              <a:rPr lang="en-US" sz="1800" dirty="0" err="1">
                <a:ea typeface="+mn-lt"/>
                <a:cs typeface="+mn-lt"/>
              </a:rPr>
              <a:t>ses</a:t>
            </a:r>
            <a:r>
              <a:rPr lang="en-US" sz="1800" dirty="0">
                <a:ea typeface="+mn-lt"/>
                <a:cs typeface="+mn-lt"/>
              </a:rPr>
              <a:t> partisans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>
                <a:ea typeface="+mn-lt"/>
                <a:cs typeface="+mn-lt"/>
              </a:rPr>
              <a:t>Le FLE a </a:t>
            </a:r>
            <a:r>
              <a:rPr lang="en-US" sz="1800" dirty="0" err="1">
                <a:ea typeface="+mn-lt"/>
                <a:cs typeface="+mn-lt"/>
              </a:rPr>
              <a:t>étendu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ses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activités</a:t>
            </a:r>
            <a:r>
              <a:rPr lang="en-US" sz="1800" dirty="0">
                <a:ea typeface="+mn-lt"/>
                <a:cs typeface="+mn-lt"/>
              </a:rPr>
              <a:t> au </a:t>
            </a:r>
            <a:r>
              <a:rPr lang="en-US" sz="1800" noProof="0" dirty="0">
                <a:effectLst/>
                <a:ea typeface="+mn-lt"/>
                <a:cs typeface="+mn-lt"/>
              </a:rPr>
              <a:t>Carana, </a:t>
            </a:r>
            <a:r>
              <a:rPr lang="en-US" sz="1800" dirty="0" err="1">
                <a:ea typeface="+mn-lt"/>
                <a:cs typeface="+mn-lt"/>
              </a:rPr>
              <a:t>ses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membres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traversant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régulièrement</a:t>
            </a:r>
            <a:r>
              <a:rPr lang="en-US" sz="1800" dirty="0">
                <a:ea typeface="+mn-lt"/>
                <a:cs typeface="+mn-lt"/>
              </a:rPr>
              <a:t> la </a:t>
            </a:r>
            <a:r>
              <a:rPr lang="en-US" sz="1800" dirty="0" err="1">
                <a:ea typeface="+mn-lt"/>
                <a:cs typeface="+mn-lt"/>
              </a:rPr>
              <a:t>frontière</a:t>
            </a:r>
            <a:r>
              <a:rPr lang="en-US" sz="1800" dirty="0">
                <a:ea typeface="+mn-lt"/>
                <a:cs typeface="+mn-lt"/>
              </a:rPr>
              <a:t> à la recherche </a:t>
            </a:r>
            <a:r>
              <a:rPr lang="en-US" sz="1800" dirty="0" err="1">
                <a:ea typeface="+mn-lt"/>
                <a:cs typeface="+mn-lt"/>
              </a:rPr>
              <a:t>d’armes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d’argent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ou</a:t>
            </a:r>
            <a:r>
              <a:rPr lang="en-US" sz="1800" dirty="0">
                <a:ea typeface="+mn-lt"/>
                <a:cs typeface="+mn-lt"/>
              </a:rPr>
              <a:t> de </a:t>
            </a:r>
            <a:r>
              <a:rPr lang="en-US" sz="1800" dirty="0" err="1">
                <a:ea typeface="+mn-lt"/>
                <a:cs typeface="+mn-lt"/>
              </a:rPr>
              <a:t>sympathisants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>
                <a:ea typeface="+mn-lt"/>
                <a:cs typeface="+mn-lt"/>
              </a:rPr>
              <a:t>On </a:t>
            </a:r>
            <a:r>
              <a:rPr lang="en-US" sz="1800" dirty="0" err="1">
                <a:ea typeface="+mn-lt"/>
                <a:cs typeface="+mn-lt"/>
              </a:rPr>
              <a:t>estime</a:t>
            </a:r>
            <a:r>
              <a:rPr lang="en-US" sz="1800" dirty="0">
                <a:ea typeface="+mn-lt"/>
                <a:cs typeface="+mn-lt"/>
              </a:rPr>
              <a:t> que </a:t>
            </a:r>
            <a:r>
              <a:rPr lang="en-US" sz="1800" dirty="0" err="1">
                <a:ea typeface="+mn-lt"/>
                <a:cs typeface="+mn-lt"/>
              </a:rPr>
              <a:t>plusieurs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membres</a:t>
            </a:r>
            <a:r>
              <a:rPr lang="en-US" sz="1800" dirty="0">
                <a:ea typeface="+mn-lt"/>
                <a:cs typeface="+mn-lt"/>
              </a:rPr>
              <a:t> du FLE </a:t>
            </a:r>
            <a:r>
              <a:rPr lang="en-US" sz="1800" dirty="0" err="1">
                <a:ea typeface="+mn-lt"/>
                <a:cs typeface="+mn-lt"/>
              </a:rPr>
              <a:t>ont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infiltré</a:t>
            </a:r>
            <a:r>
              <a:rPr lang="en-US" sz="1800" dirty="0">
                <a:ea typeface="+mn-lt"/>
                <a:cs typeface="+mn-lt"/>
              </a:rPr>
              <a:t> le camp </a:t>
            </a:r>
            <a:r>
              <a:rPr lang="en-US" sz="1800" noProof="0" dirty="0">
                <a:effectLst/>
                <a:ea typeface="+mn-lt"/>
                <a:cs typeface="+mn-lt"/>
              </a:rPr>
              <a:t>Lora </a:t>
            </a:r>
            <a:r>
              <a:rPr lang="en-US" sz="1800" dirty="0">
                <a:ea typeface="+mn-lt"/>
                <a:cs typeface="+mn-lt"/>
              </a:rPr>
              <a:t>et </a:t>
            </a:r>
            <a:r>
              <a:rPr lang="en-US" sz="1800" dirty="0" err="1">
                <a:ea typeface="+mn-lt"/>
                <a:cs typeface="+mn-lt"/>
              </a:rPr>
              <a:t>s’emploient</a:t>
            </a:r>
            <a:r>
              <a:rPr lang="en-US" sz="1800" dirty="0">
                <a:ea typeface="+mn-lt"/>
                <a:cs typeface="+mn-lt"/>
              </a:rPr>
              <a:t> à </a:t>
            </a:r>
            <a:r>
              <a:rPr lang="en-US" sz="1800" dirty="0" err="1">
                <a:ea typeface="+mn-lt"/>
                <a:cs typeface="+mn-lt"/>
              </a:rPr>
              <a:t>recruter</a:t>
            </a:r>
            <a:r>
              <a:rPr lang="en-US" sz="1800" dirty="0">
                <a:ea typeface="+mn-lt"/>
                <a:cs typeface="+mn-lt"/>
              </a:rPr>
              <a:t> de nouveaux </a:t>
            </a:r>
            <a:r>
              <a:rPr lang="en-US" sz="1800" dirty="0" err="1">
                <a:ea typeface="+mn-lt"/>
                <a:cs typeface="+mn-lt"/>
              </a:rPr>
              <a:t>membres</a:t>
            </a:r>
            <a:r>
              <a:rPr lang="en-US" sz="1800" noProof="0" dirty="0">
                <a:effectLst/>
                <a:ea typeface="+mn-lt"/>
                <a:cs typeface="+mn-lt"/>
              </a:rPr>
              <a:t>.</a:t>
            </a:r>
            <a:endParaRPr lang="fr-FR" dirty="0"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1800" b="1" dirty="0">
                <a:ea typeface="+mn-lt"/>
                <a:cs typeface="+mn-lt"/>
              </a:rPr>
              <a:t>Sur place </a:t>
            </a:r>
            <a:r>
              <a:rPr lang="en-US" sz="1800" b="1" noProof="0" dirty="0">
                <a:effectLst/>
                <a:ea typeface="+mn-lt"/>
                <a:cs typeface="+mn-lt"/>
              </a:rPr>
              <a:t>:</a:t>
            </a:r>
            <a:r>
              <a:rPr lang="en-US" sz="1800" noProof="0" dirty="0">
                <a:effectLst/>
                <a:ea typeface="+mn-lt"/>
                <a:cs typeface="+mn-lt"/>
              </a:rPr>
              <a:t> </a:t>
            </a:r>
            <a:r>
              <a:rPr lang="en-US" sz="1800" dirty="0">
                <a:ea typeface="+mn-lt"/>
                <a:cs typeface="+mn-lt"/>
              </a:rPr>
              <a:t>Les services de </a:t>
            </a:r>
            <a:r>
              <a:rPr lang="en-US" sz="1800" dirty="0" err="1">
                <a:ea typeface="+mn-lt"/>
                <a:cs typeface="+mn-lt"/>
              </a:rPr>
              <a:t>renseignement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militaire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ont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noté</a:t>
            </a:r>
            <a:r>
              <a:rPr lang="en-US" sz="1800" dirty="0">
                <a:ea typeface="+mn-lt"/>
                <a:cs typeface="+mn-lt"/>
              </a:rPr>
              <a:t> que </a:t>
            </a:r>
            <a:r>
              <a:rPr lang="en-US" sz="1800" dirty="0" err="1">
                <a:ea typeface="+mn-lt"/>
                <a:cs typeface="+mn-lt"/>
              </a:rPr>
              <a:t>depuis</a:t>
            </a:r>
            <a:r>
              <a:rPr lang="en-US" sz="1800" dirty="0">
                <a:ea typeface="+mn-lt"/>
                <a:cs typeface="+mn-lt"/>
              </a:rPr>
              <a:t> trois </a:t>
            </a:r>
            <a:r>
              <a:rPr lang="en-US" sz="1800" dirty="0" err="1">
                <a:ea typeface="+mn-lt"/>
                <a:cs typeface="+mn-lt"/>
              </a:rPr>
              <a:t>jours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>
                <a:ea typeface="+mn-lt"/>
                <a:cs typeface="+mn-lt"/>
              </a:rPr>
              <a:t>le </a:t>
            </a:r>
            <a:r>
              <a:rPr lang="en-US" sz="1800" dirty="0" err="1">
                <a:ea typeface="+mn-lt"/>
                <a:cs typeface="+mn-lt"/>
              </a:rPr>
              <a:t>nombre</a:t>
            </a:r>
            <a:r>
              <a:rPr lang="en-US" sz="1800" dirty="0">
                <a:ea typeface="+mn-lt"/>
                <a:cs typeface="+mn-lt"/>
              </a:rPr>
              <a:t> de </a:t>
            </a:r>
            <a:r>
              <a:rPr lang="en-US" sz="1800" dirty="0" err="1">
                <a:ea typeface="+mn-lt"/>
                <a:cs typeface="+mn-lt"/>
              </a:rPr>
              <a:t>personnes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traversant</a:t>
            </a:r>
            <a:r>
              <a:rPr lang="en-US" sz="1800" dirty="0">
                <a:ea typeface="+mn-lt"/>
                <a:cs typeface="+mn-lt"/>
              </a:rPr>
              <a:t> la </a:t>
            </a:r>
            <a:r>
              <a:rPr lang="en-US" sz="1800" dirty="0" err="1">
                <a:ea typeface="+mn-lt"/>
                <a:cs typeface="+mn-lt"/>
              </a:rPr>
              <a:t>frontière</a:t>
            </a:r>
            <a:r>
              <a:rPr lang="en-US" sz="1800" dirty="0">
                <a:ea typeface="+mn-lt"/>
                <a:cs typeface="+mn-lt"/>
              </a:rPr>
              <a:t> pour se </a:t>
            </a:r>
            <a:r>
              <a:rPr lang="en-US" sz="1800" dirty="0" err="1">
                <a:ea typeface="+mn-lt"/>
                <a:cs typeface="+mn-lt"/>
              </a:rPr>
              <a:t>rendre</a:t>
            </a:r>
            <a:r>
              <a:rPr lang="en-US" sz="1800" dirty="0">
                <a:ea typeface="+mn-lt"/>
                <a:cs typeface="+mn-lt"/>
              </a:rPr>
              <a:t> au </a:t>
            </a:r>
            <a:r>
              <a:rPr lang="en-US" sz="1800" noProof="0" dirty="0" err="1">
                <a:effectLst/>
                <a:ea typeface="+mn-lt"/>
                <a:cs typeface="+mn-lt"/>
              </a:rPr>
              <a:t>Rimosa</a:t>
            </a:r>
            <a:r>
              <a:rPr lang="en-US" sz="1800" noProof="0" dirty="0">
                <a:effectLst/>
                <a:ea typeface="+mn-lt"/>
                <a:cs typeface="+mn-lt"/>
              </a:rPr>
              <a:t> </a:t>
            </a:r>
            <a:r>
              <a:rPr lang="en-US" sz="1800" dirty="0">
                <a:ea typeface="+mn-lt"/>
                <a:cs typeface="+mn-lt"/>
              </a:rPr>
              <a:t>a </a:t>
            </a:r>
            <a:r>
              <a:rPr lang="en-US" sz="1800" dirty="0" err="1">
                <a:ea typeface="+mn-lt"/>
                <a:cs typeface="+mn-lt"/>
              </a:rPr>
              <a:t>fortement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augmenté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 err="1">
                <a:ea typeface="+mn-lt"/>
                <a:cs typeface="+mn-lt"/>
              </a:rPr>
              <a:t>Aujourd’hui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une</a:t>
            </a:r>
            <a:r>
              <a:rPr lang="en-US" sz="1800" dirty="0">
                <a:ea typeface="+mn-lt"/>
                <a:cs typeface="+mn-lt"/>
              </a:rPr>
              <a:t> foule </a:t>
            </a:r>
            <a:r>
              <a:rPr lang="en-US" sz="1800" dirty="0" err="1">
                <a:ea typeface="+mn-lt"/>
                <a:cs typeface="+mn-lt"/>
              </a:rPr>
              <a:t>particulièrement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nombreuse</a:t>
            </a:r>
            <a:r>
              <a:rPr lang="en-US" sz="1800" dirty="0">
                <a:ea typeface="+mn-lt"/>
                <a:cs typeface="+mn-lt"/>
              </a:rPr>
              <a:t> attend au point de </a:t>
            </a:r>
            <a:r>
              <a:rPr lang="en-US" sz="1800" dirty="0" err="1">
                <a:ea typeface="+mn-lt"/>
                <a:cs typeface="+mn-lt"/>
              </a:rPr>
              <a:t>contrôle</a:t>
            </a:r>
            <a:r>
              <a:rPr lang="en-US" sz="1800" dirty="0">
                <a:ea typeface="+mn-lt"/>
                <a:cs typeface="+mn-lt"/>
              </a:rPr>
              <a:t> sous </a:t>
            </a:r>
            <a:r>
              <a:rPr lang="en-US" sz="1800" dirty="0" err="1">
                <a:ea typeface="+mn-lt"/>
                <a:cs typeface="+mn-lt"/>
              </a:rPr>
              <a:t>une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chaleur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étouffante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>
                <a:ea typeface="+mn-lt"/>
                <a:cs typeface="+mn-lt"/>
              </a:rPr>
              <a:t>Une femme </a:t>
            </a:r>
            <a:r>
              <a:rPr lang="en-US" sz="1800" dirty="0" err="1">
                <a:ea typeface="+mn-lt"/>
                <a:cs typeface="+mn-lt"/>
              </a:rPr>
              <a:t>d’âge</a:t>
            </a:r>
            <a:r>
              <a:rPr lang="en-US" sz="1800" dirty="0">
                <a:ea typeface="+mn-lt"/>
                <a:cs typeface="+mn-lt"/>
              </a:rPr>
              <a:t> moyen </a:t>
            </a:r>
            <a:r>
              <a:rPr lang="en-US" sz="1800" dirty="0" err="1">
                <a:ea typeface="+mn-lt"/>
                <a:cs typeface="+mn-lt"/>
              </a:rPr>
              <a:t>vêtue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d’habits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traditionnels</a:t>
            </a:r>
            <a:r>
              <a:rPr lang="en-US" sz="1800" dirty="0">
                <a:ea typeface="+mn-lt"/>
                <a:cs typeface="+mn-lt"/>
              </a:rPr>
              <a:t> conduit un homme </a:t>
            </a:r>
            <a:r>
              <a:rPr lang="en-US" sz="1800" dirty="0" err="1">
                <a:ea typeface="+mn-lt"/>
                <a:cs typeface="+mn-lt"/>
              </a:rPr>
              <a:t>âgé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également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en</a:t>
            </a:r>
            <a:r>
              <a:rPr lang="en-US" sz="1800" dirty="0">
                <a:ea typeface="+mn-lt"/>
                <a:cs typeface="+mn-lt"/>
              </a:rPr>
              <a:t> habits </a:t>
            </a:r>
            <a:r>
              <a:rPr lang="en-US" sz="1800" dirty="0" err="1">
                <a:ea typeface="+mn-lt"/>
                <a:cs typeface="+mn-lt"/>
              </a:rPr>
              <a:t>traditionnels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jusqu’au</a:t>
            </a:r>
            <a:r>
              <a:rPr lang="en-US" sz="1800" dirty="0">
                <a:ea typeface="+mn-lt"/>
                <a:cs typeface="+mn-lt"/>
              </a:rPr>
              <a:t> point de </a:t>
            </a:r>
            <a:r>
              <a:rPr lang="en-US" sz="1800" dirty="0" err="1">
                <a:ea typeface="+mn-lt"/>
                <a:cs typeface="+mn-lt"/>
              </a:rPr>
              <a:t>contrôle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>
                <a:ea typeface="+mn-lt"/>
                <a:cs typeface="+mn-lt"/>
              </a:rPr>
              <a:t>Elle </a:t>
            </a:r>
            <a:r>
              <a:rPr lang="en-US" sz="1800" dirty="0" err="1">
                <a:ea typeface="+mn-lt"/>
                <a:cs typeface="+mn-lt"/>
              </a:rPr>
              <a:t>explique</a:t>
            </a:r>
            <a:r>
              <a:rPr lang="en-US" sz="1800" dirty="0">
                <a:ea typeface="+mn-lt"/>
                <a:cs typeface="+mn-lt"/>
              </a:rPr>
              <a:t> dans la langue locale </a:t>
            </a:r>
            <a:r>
              <a:rPr lang="en-US" sz="1800" dirty="0" err="1">
                <a:ea typeface="+mn-lt"/>
                <a:cs typeface="+mn-lt"/>
              </a:rPr>
              <a:t>qu’il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s’agit</a:t>
            </a:r>
            <a:r>
              <a:rPr lang="en-US" sz="1800" dirty="0">
                <a:ea typeface="+mn-lt"/>
                <a:cs typeface="+mn-lt"/>
              </a:rPr>
              <a:t> de son père et </a:t>
            </a:r>
            <a:r>
              <a:rPr lang="en-US" sz="1800" dirty="0" err="1">
                <a:ea typeface="+mn-lt"/>
                <a:cs typeface="+mn-lt"/>
              </a:rPr>
              <a:t>qu’ils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vont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rendre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visite</a:t>
            </a:r>
            <a:r>
              <a:rPr lang="en-US" sz="1800" dirty="0">
                <a:ea typeface="+mn-lt"/>
                <a:cs typeface="+mn-lt"/>
              </a:rPr>
              <a:t> à des </a:t>
            </a:r>
            <a:r>
              <a:rPr lang="en-US" sz="1800" dirty="0" err="1">
                <a:ea typeface="+mn-lt"/>
                <a:cs typeface="+mn-lt"/>
              </a:rPr>
              <a:t>proches</a:t>
            </a:r>
            <a:r>
              <a:rPr lang="en-US" sz="1800" dirty="0">
                <a:ea typeface="+mn-lt"/>
                <a:cs typeface="+mn-lt"/>
              </a:rPr>
              <a:t> de </a:t>
            </a:r>
            <a:r>
              <a:rPr lang="en-US" sz="1800" dirty="0" err="1">
                <a:ea typeface="+mn-lt"/>
                <a:cs typeface="+mn-lt"/>
              </a:rPr>
              <a:t>l’autre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côté</a:t>
            </a:r>
            <a:r>
              <a:rPr lang="en-US" sz="1800" dirty="0">
                <a:ea typeface="+mn-lt"/>
                <a:cs typeface="+mn-lt"/>
              </a:rPr>
              <a:t> de la </a:t>
            </a:r>
            <a:r>
              <a:rPr lang="en-US" sz="1800" dirty="0" err="1">
                <a:ea typeface="+mn-lt"/>
                <a:cs typeface="+mn-lt"/>
              </a:rPr>
              <a:t>frontière</a:t>
            </a:r>
            <a:r>
              <a:rPr lang="en-US" sz="1800" noProof="0" dirty="0">
                <a:effectLst/>
                <a:ea typeface="+mn-lt"/>
                <a:cs typeface="+mn-lt"/>
              </a:rPr>
              <a:t>.</a:t>
            </a:r>
            <a:endParaRPr lang="en-US" dirty="0">
              <a:ea typeface="+mn-lt"/>
              <a:cs typeface="+mn-lt"/>
            </a:endParaRPr>
          </a:p>
        </p:txBody>
      </p:sp>
      <p:pic>
        <p:nvPicPr>
          <p:cNvPr id="4" name="Image 3361">
            <a:extLst>
              <a:ext uri="{FF2B5EF4-FFF2-40B4-BE49-F238E27FC236}">
                <a16:creationId xmlns:a16="http://schemas.microsoft.com/office/drawing/2014/main" id="{8DB31E6A-0474-AC1B-1C26-E7F0957F99FF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57418" y="4343400"/>
            <a:ext cx="1896382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92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6C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B3047E-D918-4ECC-8EB3-2565ACC31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bg1"/>
                </a:solidFill>
              </a:rPr>
              <a:t>Task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BE4187-773C-4991-95C7-5F612E9BA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8962"/>
            <a:ext cx="10515600" cy="4595149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Vous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êtes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un homme,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officier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du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bataillon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d’infanterie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actuellement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déployé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au point de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contrôle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des 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Nations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Unies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situé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dans le 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village 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de 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Lora, 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qui se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trouve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à environ 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50 km 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du </a:t>
            </a:r>
            <a:r>
              <a:rPr lang="en-US" sz="2400" noProof="0" dirty="0" err="1">
                <a:solidFill>
                  <a:schemeClr val="bg1"/>
                </a:solidFill>
                <a:effectLst/>
                <a:ea typeface="+mn-lt"/>
                <a:cs typeface="+mn-lt"/>
              </a:rPr>
              <a:t>Rimosa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, un pays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voisin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. 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Vous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travaillez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avec deux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autres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collègues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masculins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qui font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partie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votre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unité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d’infanterie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et avec un assistant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multilingue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, 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un homme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également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. 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Une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policière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des Nations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Unies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est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également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présente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.</a:t>
            </a:r>
            <a:endParaRPr lang="fr-FR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Une femme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d’âge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moyen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vêtue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d’habits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traditionnels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conduit un homme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âgé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,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également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en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habits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traditionnels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,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jusqu’au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point de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contrôle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. 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Elle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explique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dans la langue locale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qu’il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s’agit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 son père et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qu’ils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vont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rendre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visite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à des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proches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l’autre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côté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 la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frontière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.</a:t>
            </a:r>
            <a:endParaRPr lang="en-US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Comment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procéderiez-vous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pour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fouiller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la femme et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l’homme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au point de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contrôle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? 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Quels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problèmes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pourraient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se poser 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? 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Que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feriez-vous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noProof="0" dirty="0">
                <a:solidFill>
                  <a:schemeClr val="bg1"/>
                </a:solidFill>
                <a:effectLst/>
                <a:ea typeface="+mn-lt"/>
                <a:cs typeface="+mn-lt"/>
              </a:rPr>
              <a:t>?</a:t>
            </a:r>
            <a:endParaRPr lang="en-US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sz="2400" noProof="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4486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FB346F-F5C8-44BC-A628-9063A255B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Aperçu des </a:t>
            </a:r>
            <a:r>
              <a:rPr lang="en-GB" dirty="0" err="1"/>
              <a:t>rôles</a:t>
            </a:r>
            <a:endParaRPr lang="en-GB" noProof="0" dirty="0" err="1">
              <a:ea typeface="游ゴシック Light"/>
            </a:endParaRP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02883E24-2C5E-4F6D-89D8-931FE4094A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778347"/>
              </p:ext>
            </p:extLst>
          </p:nvPr>
        </p:nvGraphicFramePr>
        <p:xfrm>
          <a:off x="1267097" y="1998616"/>
          <a:ext cx="5264332" cy="39580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64332">
                  <a:extLst>
                    <a:ext uri="{9D8B030D-6E8A-4147-A177-3AD203B41FA5}">
                      <a16:colId xmlns:a16="http://schemas.microsoft.com/office/drawing/2014/main" val="3199421670"/>
                    </a:ext>
                  </a:extLst>
                </a:gridCol>
              </a:tblGrid>
              <a:tr h="791609"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Officier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n° 1 du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bataillon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d’infanterie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des Nations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Unies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affecté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au point de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contrôle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9819268"/>
                  </a:ext>
                </a:extLst>
              </a:tr>
              <a:tr h="791609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Officier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n° 2 du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bataillon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d’infanterie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des Nations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Unies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affecté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au point de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contrôle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9235225"/>
                  </a:ext>
                </a:extLst>
              </a:tr>
              <a:tr h="791609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Officier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n° 3 du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bataillon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d’infanterie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des Nations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Unies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affecté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au point de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contrôle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3503389"/>
                  </a:ext>
                </a:extLst>
              </a:tr>
              <a:tr h="791609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Policière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des Nations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Unies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1932406"/>
                  </a:ext>
                </a:extLst>
              </a:tr>
              <a:tr h="791609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Assistant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multilingue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des Nations </a:t>
                      </a:r>
                      <a:r>
                        <a:rPr lang="en-GB" sz="2000" b="1" i="0" u="none" strike="noStrike" noProof="0" dirty="0" err="1">
                          <a:effectLst/>
                          <a:latin typeface="Aptos"/>
                        </a:rPr>
                        <a:t>Unies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6833538"/>
                  </a:ext>
                </a:extLst>
              </a:tr>
            </a:tbl>
          </a:graphicData>
        </a:graphic>
      </p:graphicFrame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BC840F01-0189-4336-B7E2-CD54495000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72917"/>
              </p:ext>
            </p:extLst>
          </p:nvPr>
        </p:nvGraphicFramePr>
        <p:xfrm>
          <a:off x="7276012" y="1998615"/>
          <a:ext cx="4180114" cy="44942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0114">
                  <a:extLst>
                    <a:ext uri="{9D8B030D-6E8A-4147-A177-3AD203B41FA5}">
                      <a16:colId xmlns:a16="http://schemas.microsoft.com/office/drawing/2014/main" val="2028189185"/>
                    </a:ext>
                  </a:extLst>
                </a:gridCol>
              </a:tblGrid>
              <a:tr h="804118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Homme </a:t>
                      </a: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âgé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2809615"/>
                  </a:ext>
                </a:extLst>
              </a:tr>
              <a:tr h="738028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Femme </a:t>
                      </a: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d’âge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 moyen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0668025"/>
                  </a:ext>
                </a:extLst>
              </a:tr>
              <a:tr h="738028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Membre de la foule n° 1</a:t>
                      </a:r>
                      <a:endParaRPr lang="fr-FR" b="1" i="0" u="none" strike="noStrike" noProof="0">
                        <a:latin typeface="Apto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8482113"/>
                  </a:ext>
                </a:extLst>
              </a:tr>
              <a:tr h="738028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Membre de la foule n° 2</a:t>
                      </a:r>
                      <a:endParaRPr lang="fr-FR" b="1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3259683"/>
                  </a:ext>
                </a:extLst>
              </a:tr>
              <a:tr h="738028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Observateur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(trice) n° 1</a:t>
                      </a:r>
                      <a:endParaRPr lang="fr-FR" b="1" i="0" u="none" strike="noStrike" noProof="0">
                        <a:latin typeface="Apto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2073527"/>
                  </a:ext>
                </a:extLst>
              </a:tr>
              <a:tr h="738028">
                <a:tc>
                  <a:txBody>
                    <a:bodyPr/>
                    <a:lstStyle/>
                    <a:p>
                      <a:pPr lvl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1" i="0" u="none" strike="noStrike" noProof="0" err="1">
                          <a:effectLst/>
                          <a:latin typeface="Aptos"/>
                        </a:rPr>
                        <a:t>Observateur</a:t>
                      </a:r>
                      <a:r>
                        <a:rPr lang="en-GB" sz="2000" b="1" i="0" u="none" strike="noStrike" noProof="0" dirty="0">
                          <a:effectLst/>
                          <a:latin typeface="Aptos"/>
                        </a:rPr>
                        <a:t>(trice) n°2</a:t>
                      </a:r>
                      <a:endParaRPr lang="fr-FR" b="1" i="0" u="none" strike="noStrike" noProof="0">
                        <a:latin typeface="Apto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478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4204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FA7D70-A8F2-46C5-909F-E1894273A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7A3470-09F2-43BF-AA1F-E4750FF46A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GB" noProof="0" dirty="0">
              <a:solidFill>
                <a:srgbClr val="FF7100"/>
              </a:solidFill>
            </a:endParaRPr>
          </a:p>
          <a:p>
            <a:pPr marL="0" indent="0">
              <a:buNone/>
            </a:pPr>
            <a:endParaRPr lang="en-GB" noProof="0" dirty="0">
              <a:solidFill>
                <a:srgbClr val="FF7100"/>
              </a:solidFill>
            </a:endParaRPr>
          </a:p>
          <a:p>
            <a:pPr algn="ctr">
              <a:buNone/>
            </a:pPr>
            <a:r>
              <a:rPr lang="en-GB" sz="6600" b="1" dirty="0">
                <a:solidFill>
                  <a:srgbClr val="FF7100"/>
                </a:solidFill>
                <a:latin typeface="Calibri"/>
                <a:ea typeface="Calibri"/>
                <a:cs typeface="Calibri"/>
              </a:rPr>
              <a:t>EXERCICE DE </a:t>
            </a:r>
            <a:r>
              <a:rPr lang="en-GB" sz="6600" b="1" noProof="0" dirty="0">
                <a:solidFill>
                  <a:srgbClr val="FF7100"/>
                </a:solidFill>
                <a:latin typeface="Calibri"/>
                <a:ea typeface="Calibri"/>
                <a:cs typeface="Calibri"/>
              </a:rPr>
              <a:t>SIMULATION</a:t>
            </a:r>
            <a:endParaRPr lang="en-GB" sz="66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06862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182e6f1-0aed-4d70-b952-9ad3a2aa56b1" xsi:nil="true"/>
    <lcf76f155ced4ddcb4097134ff3c332f xmlns="2a1b13b6-5cb9-4595-b3a5-ce37c490501b">
      <Terms xmlns="http://schemas.microsoft.com/office/infopath/2007/PartnerControls"/>
    </lcf76f155ced4ddcb4097134ff3c332f>
    <Modifiedby xmlns="2a1b13b6-5cb9-4595-b3a5-ce37c490501b">
      <UserInfo>
        <DisplayName/>
        <AccountId xsi:nil="true"/>
        <AccountType/>
      </UserInfo>
    </Modifiedb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3B476E85AC8342866B6524D17E8A86" ma:contentTypeVersion="15" ma:contentTypeDescription="Create a new document." ma:contentTypeScope="" ma:versionID="6f4255f04ee179430cc104f91b0200fd">
  <xsd:schema xmlns:xsd="http://www.w3.org/2001/XMLSchema" xmlns:xs="http://www.w3.org/2001/XMLSchema" xmlns:p="http://schemas.microsoft.com/office/2006/metadata/properties" xmlns:ns2="2a1b13b6-5cb9-4595-b3a5-ce37c490501b" xmlns:ns3="1182e6f1-0aed-4d70-b952-9ad3a2aa56b1" targetNamespace="http://schemas.microsoft.com/office/2006/metadata/properties" ma:root="true" ma:fieldsID="6d9e584548addd11aa168e3962c0e029" ns2:_="" ns3:_="">
    <xsd:import namespace="2a1b13b6-5cb9-4595-b3a5-ce37c490501b"/>
    <xsd:import namespace="1182e6f1-0aed-4d70-b952-9ad3a2aa5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odifi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1b13b6-5cb9-4595-b3a5-ce37c490501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odifiedby" ma:index="21" nillable="true" ma:displayName="Modified by" ma:format="Dropdown" ma:list="UserInfo" ma:SharePointGroup="0" ma:internalName="Modifi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2e6f1-0aed-4d70-b952-9ad3a2aa56b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3755600-0716-459b-b585-a330963190da}" ma:internalName="TaxCatchAll" ma:showField="CatchAllData" ma:web="1182e6f1-0aed-4d70-b952-9ad3a2aa5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83B8E8-F34D-4BCB-96CC-4F0623109E3F}">
  <ds:schemaRefs>
    <ds:schemaRef ds:uri="http://purl.org/dc/elements/1.1/"/>
    <ds:schemaRef ds:uri="1182e6f1-0aed-4d70-b952-9ad3a2aa56b1"/>
    <ds:schemaRef ds:uri="2a1b13b6-5cb9-4595-b3a5-ce37c490501b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E420FEC-F5B1-4914-9FB6-C8F89E84DE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1b13b6-5cb9-4595-b3a5-ce37c490501b"/>
    <ds:schemaRef ds:uri="1182e6f1-0aed-4d70-b952-9ad3a2aa5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7E90BE3-FB59-42EA-AB66-E7521378D39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Thème Office</vt:lpstr>
      <vt:lpstr>ÉTUDE DE CAS N°7 : GÉRER LES POINTS DE CONTRÔLE EN TENANT COMPTE DES QUESTIONS DE GENRE</vt:lpstr>
      <vt:lpstr>PowerPoint Presentation</vt:lpstr>
      <vt:lpstr>PowerPoint Presentation</vt:lpstr>
      <vt:lpstr>PowerPoint Presentation</vt:lpstr>
      <vt:lpstr>Cadre</vt:lpstr>
      <vt:lpstr>Cadre (ctd)</vt:lpstr>
      <vt:lpstr>Task</vt:lpstr>
      <vt:lpstr>Aperçu des rôles</vt:lpstr>
      <vt:lpstr>PowerPoint Presentation</vt:lpstr>
      <vt:lpstr>Scénario</vt:lpstr>
      <vt:lpstr>Scénario</vt:lpstr>
      <vt:lpstr>PowerPoint Presentation</vt:lpstr>
      <vt:lpstr>Remember!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Josselin Bourges</dc:creator>
  <cp:lastModifiedBy>Josselin Bourges</cp:lastModifiedBy>
  <cp:revision>67</cp:revision>
  <dcterms:created xsi:type="dcterms:W3CDTF">2025-08-15T20:51:55Z</dcterms:created>
  <dcterms:modified xsi:type="dcterms:W3CDTF">2025-08-28T21:18:33Z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0x010100C03B476E85AC8342866B6524D17E8A86</vt:lpwstr>
  </property>
  <property fmtid="{D5CDD505-2E9C-101B-9397-08002B2CF9AE}" pid="3" name="MediaServiceImageTags">
    <vt:lpwstr/>
  </property>
</Properties>
</file>